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  <p:sldMasterId id="2147483652" r:id="rId3"/>
    <p:sldMasterId id="2147483654" r:id="rId4"/>
  </p:sldMasterIdLst>
  <p:sldIdLst>
    <p:sldId id="258" r:id="rId5"/>
    <p:sldId id="564" r:id="rId6"/>
    <p:sldId id="566" r:id="rId7"/>
    <p:sldId id="567" r:id="rId8"/>
    <p:sldId id="568" r:id="rId9"/>
    <p:sldId id="569" r:id="rId10"/>
    <p:sldId id="570" r:id="rId11"/>
    <p:sldId id="563" r:id="rId12"/>
    <p:sldId id="557" r:id="rId13"/>
    <p:sldId id="558" r:id="rId14"/>
    <p:sldId id="559" r:id="rId15"/>
    <p:sldId id="548" r:id="rId16"/>
    <p:sldId id="549" r:id="rId17"/>
    <p:sldId id="550" r:id="rId18"/>
    <p:sldId id="551" r:id="rId19"/>
    <p:sldId id="552" r:id="rId20"/>
    <p:sldId id="565" r:id="rId21"/>
    <p:sldId id="554" r:id="rId22"/>
    <p:sldId id="555" r:id="rId23"/>
    <p:sldId id="556" r:id="rId24"/>
    <p:sldId id="560" r:id="rId25"/>
    <p:sldId id="561" r:id="rId26"/>
    <p:sldId id="562" r:id="rId27"/>
    <p:sldId id="571" r:id="rId28"/>
    <p:sldId id="511" r:id="rId29"/>
    <p:sldId id="510" r:id="rId30"/>
    <p:sldId id="582" r:id="rId31"/>
    <p:sldId id="572" r:id="rId32"/>
    <p:sldId id="480" r:id="rId33"/>
    <p:sldId id="481" r:id="rId34"/>
    <p:sldId id="484" r:id="rId35"/>
    <p:sldId id="491" r:id="rId36"/>
    <p:sldId id="494" r:id="rId37"/>
    <p:sldId id="512" r:id="rId38"/>
    <p:sldId id="513" r:id="rId39"/>
    <p:sldId id="514" r:id="rId40"/>
    <p:sldId id="515" r:id="rId41"/>
    <p:sldId id="580" r:id="rId42"/>
    <p:sldId id="573" r:id="rId43"/>
    <p:sldId id="516" r:id="rId44"/>
    <p:sldId id="574" r:id="rId45"/>
    <p:sldId id="575" r:id="rId46"/>
    <p:sldId id="576" r:id="rId47"/>
    <p:sldId id="577" r:id="rId48"/>
    <p:sldId id="578" r:id="rId49"/>
    <p:sldId id="579" r:id="rId50"/>
    <p:sldId id="465" r:id="rId51"/>
  </p:sldIdLst>
  <p:sldSz cx="12192000" cy="6858000"/>
  <p:notesSz cx="6858000" cy="9144000"/>
  <p:defaultTextStyle>
    <a:defPPr>
      <a:defRPr lang="en-I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06666"/>
    <a:srgbClr val="DD945D"/>
    <a:srgbClr val="EFB8AF"/>
    <a:srgbClr val="FFCCCC"/>
    <a:srgbClr val="628990"/>
    <a:srgbClr val="4C6B7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6844" autoAdjust="0"/>
    <p:restoredTop sz="94660"/>
  </p:normalViewPr>
  <p:slideViewPr>
    <p:cSldViewPr snapToGrid="0">
      <p:cViewPr>
        <p:scale>
          <a:sx n="75" d="100"/>
          <a:sy n="75" d="100"/>
        </p:scale>
        <p:origin x="1349" y="55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slide" Target="slides/slide37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30350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5C0CA17F-D743-47DE-AF44-6B754455E08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2EB9B1E-6842-41A3-A58E-983BA688A485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2802599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9A828D53-B024-47A7-B2BD-7FE065D771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A44B09B5-004B-4B7C-AFAF-DDC76E3399FB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18065486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BFB68DD9-D26E-4B72-88F3-AAD4F019579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212B453-F9E7-4822-8AB8-FCCED42E5D56}" type="slidenum">
              <a:rPr lang="en-IN" altLang="en-US"/>
              <a:pPr/>
              <a:t>‹#›</a:t>
            </a:fld>
            <a:endParaRPr lang="en-IN" altLang="en-US"/>
          </a:p>
        </p:txBody>
      </p:sp>
    </p:spTree>
    <p:extLst>
      <p:ext uri="{BB962C8B-B14F-4D97-AF65-F5344CB8AC3E}">
        <p14:creationId xmlns:p14="http://schemas.microsoft.com/office/powerpoint/2010/main" val="8380838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7">
            <a:extLst>
              <a:ext uri="{FF2B5EF4-FFF2-40B4-BE49-F238E27FC236}">
                <a16:creationId xmlns:a16="http://schemas.microsoft.com/office/drawing/2014/main" id="{D050EC91-F330-4780-A11E-D868DAA114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53151"/>
          <a:stretch>
            <a:fillRect/>
          </a:stretch>
        </p:blipFill>
        <p:spPr bwMode="auto">
          <a:xfrm>
            <a:off x="-22225" y="0"/>
            <a:ext cx="602466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10">
            <a:extLst>
              <a:ext uri="{FF2B5EF4-FFF2-40B4-BE49-F238E27FC236}">
                <a16:creationId xmlns:a16="http://schemas.microsoft.com/office/drawing/2014/main" id="{73C01AD0-90C4-4246-B805-4C730B01FD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8175" y="5522913"/>
            <a:ext cx="1425575" cy="142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7">
            <a:extLst>
              <a:ext uri="{FF2B5EF4-FFF2-40B4-BE49-F238E27FC236}">
                <a16:creationId xmlns:a16="http://schemas.microsoft.com/office/drawing/2014/main" id="{131BFBCC-2EA3-CE2B-9D92-FE998FC36B9F}"/>
              </a:ext>
            </a:extLst>
          </p:cNvPr>
          <p:cNvSpPr>
            <a:spLocks noChangeAspect="1" noChangeArrowheads="1" noTextEdit="1"/>
          </p:cNvSpPr>
          <p:nvPr userDrawn="1"/>
        </p:nvSpPr>
        <p:spPr bwMode="auto">
          <a:xfrm>
            <a:off x="6002338" y="0"/>
            <a:ext cx="61896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7D15B0D0-2719-2255-5A77-35DDE4BCFAF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9" r="53151"/>
          <a:stretch>
            <a:fillRect/>
          </a:stretch>
        </p:blipFill>
        <p:spPr bwMode="auto">
          <a:xfrm>
            <a:off x="5970588" y="0"/>
            <a:ext cx="62531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62899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973145-CCC2-4286-AFC5-EE5FFC4C7A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375" y="6161088"/>
            <a:ext cx="479425" cy="409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chemeClr val="bg1"/>
                </a:solidFill>
              </a:defRPr>
            </a:lvl1pPr>
          </a:lstStyle>
          <a:p>
            <a:fld id="{DCC0F364-C927-4BCA-8E67-3A564DB62DD0}" type="slidenum">
              <a:rPr lang="en-IN" altLang="en-US"/>
              <a:pPr/>
              <a:t>‹#›</a:t>
            </a:fld>
            <a:endParaRPr lang="en-IN" altLang="en-US"/>
          </a:p>
        </p:txBody>
      </p:sp>
      <p:pic>
        <p:nvPicPr>
          <p:cNvPr id="2051" name="Picture 9">
            <a:extLst>
              <a:ext uri="{FF2B5EF4-FFF2-40B4-BE49-F238E27FC236}">
                <a16:creationId xmlns:a16="http://schemas.microsoft.com/office/drawing/2014/main" id="{298E33D2-09E4-41DB-B010-4D0B6AB467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300" y="5875338"/>
            <a:ext cx="1155700" cy="98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F25B31-01D6-4B9C-97C3-405F1B40F8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06375" y="6161088"/>
            <a:ext cx="479425" cy="4095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>
                <a:solidFill>
                  <a:srgbClr val="628990"/>
                </a:solidFill>
              </a:defRPr>
            </a:lvl1pPr>
          </a:lstStyle>
          <a:p>
            <a:fld id="{3FABBB63-2518-449A-B568-4BAF2FCE8DF8}" type="slidenum">
              <a:rPr lang="en-IN" altLang="en-US"/>
              <a:pPr/>
              <a:t>‹#›</a:t>
            </a:fld>
            <a:endParaRPr lang="en-IN" altLang="en-US"/>
          </a:p>
        </p:txBody>
      </p:sp>
      <p:pic>
        <p:nvPicPr>
          <p:cNvPr id="3075" name="Picture 4">
            <a:extLst>
              <a:ext uri="{FF2B5EF4-FFF2-40B4-BE49-F238E27FC236}">
                <a16:creationId xmlns:a16="http://schemas.microsoft.com/office/drawing/2014/main" id="{7FDEE5C6-58E2-4574-9DD9-B5966712A6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71213" y="5711825"/>
            <a:ext cx="1262062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>
            <a:extLst>
              <a:ext uri="{FF2B5EF4-FFF2-40B4-BE49-F238E27FC236}">
                <a16:creationId xmlns:a16="http://schemas.microsoft.com/office/drawing/2014/main" id="{F354387B-7C77-4211-B757-D4DCFF381C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91900" y="6121400"/>
            <a:ext cx="8255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948E4B7-39EF-46B0-B2A8-D0BDD1468C37}"/>
              </a:ext>
            </a:extLst>
          </p:cNvPr>
          <p:cNvCxnSpPr/>
          <p:nvPr/>
        </p:nvCxnSpPr>
        <p:spPr>
          <a:xfrm>
            <a:off x="0" y="6345238"/>
            <a:ext cx="11501438" cy="0"/>
          </a:xfrm>
          <a:prstGeom prst="line">
            <a:avLst/>
          </a:prstGeom>
          <a:ln w="22225">
            <a:solidFill>
              <a:srgbClr val="4C6B7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A3534BF-6D32-4537-9CDC-22926BD9E62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42875" y="6396038"/>
            <a:ext cx="407988" cy="368300"/>
          </a:xfrm>
          <a:prstGeom prst="rect">
            <a:avLst/>
          </a:prstGeom>
          <a:ln w="3175">
            <a:solidFill>
              <a:srgbClr val="628990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628990"/>
                </a:solidFill>
                <a:latin typeface="Bahnschrift Light SemiCondensed" panose="020B0502040204020203" pitchFamily="34" charset="0"/>
              </a:defRPr>
            </a:lvl1pPr>
          </a:lstStyle>
          <a:p>
            <a:fld id="{15D30CD2-FDDC-41A7-8581-46BCEAF38B54}" type="slidenum">
              <a:rPr lang="en-IN" altLang="en-US"/>
              <a:pPr/>
              <a:t>‹#›</a:t>
            </a:fld>
            <a:endParaRPr lang="en-I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</p:sldLayoutIdLst>
  <p:hf hdr="0" ftr="0" dt="0"/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5.jpg"/><Relationship Id="rId4" Type="http://schemas.openxmlformats.org/officeDocument/2006/relationships/image" Target="../media/image24.jp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microsoft.com/office/2007/relationships/hdphoto" Target="../media/hdphoto7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png"/><Relationship Id="rId5" Type="http://schemas.microsoft.com/office/2007/relationships/hdphoto" Target="../media/hdphoto2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Relationship Id="rId4" Type="http://schemas.microsoft.com/office/2007/relationships/hdphoto" Target="../media/hdphoto4.wdp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7" Type="http://schemas.openxmlformats.org/officeDocument/2006/relationships/image" Target="../media/image35.jp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microsoft.com/office/2007/relationships/hdphoto" Target="../media/hdphoto4.wdp"/><Relationship Id="rId5" Type="http://schemas.openxmlformats.org/officeDocument/2006/relationships/image" Target="../media/image29.png"/><Relationship Id="rId4" Type="http://schemas.openxmlformats.org/officeDocument/2006/relationships/image" Target="../media/image34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webp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ebp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webp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Box 1">
            <a:extLst>
              <a:ext uri="{FF2B5EF4-FFF2-40B4-BE49-F238E27FC236}">
                <a16:creationId xmlns:a16="http://schemas.microsoft.com/office/drawing/2014/main" id="{953DE1F3-3D06-41E8-9385-F0349CCCC2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499609"/>
            <a:ext cx="10541317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50000"/>
              </a:lnSpc>
            </a:pPr>
            <a:r>
              <a:rPr lang="en-IN" altLang="en-US" sz="32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WARSON RESIDENTIAL BUILDING, DUBAI</a:t>
            </a:r>
          </a:p>
        </p:txBody>
      </p:sp>
      <p:sp>
        <p:nvSpPr>
          <p:cNvPr id="5123" name="TextBox 5">
            <a:extLst>
              <a:ext uri="{FF2B5EF4-FFF2-40B4-BE49-F238E27FC236}">
                <a16:creationId xmlns:a16="http://schemas.microsoft.com/office/drawing/2014/main" id="{96092B05-4322-4FF6-9059-6D34CF9DE8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6294438"/>
            <a:ext cx="152958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400" b="1" dirty="0">
                <a:solidFill>
                  <a:srgbClr val="4C6B7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May 2023</a:t>
            </a:r>
          </a:p>
        </p:txBody>
      </p:sp>
      <p:sp>
        <p:nvSpPr>
          <p:cNvPr id="2" name="TextBox 5">
            <a:extLst>
              <a:ext uri="{FF2B5EF4-FFF2-40B4-BE49-F238E27FC236}">
                <a16:creationId xmlns:a16="http://schemas.microsoft.com/office/drawing/2014/main" id="{B8D87F0D-2E15-EA6C-EDB0-DD62453E28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5694998"/>
            <a:ext cx="87976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24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FAÇADE CONCEPT DESIGN – FAÇADE + BALCONY + PODIUM </a:t>
            </a:r>
            <a:endParaRPr lang="en-IN" altLang="en-US" sz="2400" b="1" dirty="0">
              <a:solidFill>
                <a:schemeClr val="bg1"/>
              </a:solidFill>
              <a:latin typeface="Tempus Sans ITC" panose="020B0604020202020204" pitchFamily="82" charset="0"/>
              <a:cs typeface="Segoe UI Semibold" panose="020B0702040204020203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10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BD9305C-21D9-2340-9899-1B4664705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8296" y="-2270"/>
            <a:ext cx="4492504" cy="626083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625B00-9844-F578-3A2D-09070B832A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200" y="0"/>
            <a:ext cx="4693920" cy="625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9992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11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E9C194-3AA4-BAF1-FC86-B6CB9E50DC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0"/>
            <a:ext cx="4163135" cy="62484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E299B8-2206-F973-D9B7-D0E220C140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1840" y="0"/>
            <a:ext cx="4377761" cy="624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499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12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EE56F37-F672-727B-63E0-5472FC32AEA1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SELECTED FAÇADE FOR DESIGN PROPOSAL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C0B39C-3756-06D7-B644-25BAA57E99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 b="8786"/>
          <a:stretch/>
        </p:blipFill>
        <p:spPr>
          <a:xfrm>
            <a:off x="1212904" y="-5397"/>
            <a:ext cx="9766192" cy="6299198"/>
          </a:xfrm>
          <a:prstGeom prst="rect">
            <a:avLst/>
          </a:prstGeom>
        </p:spPr>
      </p:pic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CC1395B-1346-5727-4840-5290D6204E5C}"/>
              </a:ext>
            </a:extLst>
          </p:cNvPr>
          <p:cNvSpPr/>
          <p:nvPr/>
        </p:nvSpPr>
        <p:spPr>
          <a:xfrm>
            <a:off x="4783015" y="1406769"/>
            <a:ext cx="3626339" cy="3587262"/>
          </a:xfrm>
          <a:custGeom>
            <a:avLst/>
            <a:gdLst>
              <a:gd name="connsiteX0" fmla="*/ 0 w 3626339"/>
              <a:gd name="connsiteY0" fmla="*/ 3587262 h 3587262"/>
              <a:gd name="connsiteX1" fmla="*/ 2094523 w 3626339"/>
              <a:gd name="connsiteY1" fmla="*/ 2196123 h 3587262"/>
              <a:gd name="connsiteX2" fmla="*/ 1891323 w 3626339"/>
              <a:gd name="connsiteY2" fmla="*/ 1899139 h 3587262"/>
              <a:gd name="connsiteX3" fmla="*/ 1789723 w 3626339"/>
              <a:gd name="connsiteY3" fmla="*/ 1961662 h 3587262"/>
              <a:gd name="connsiteX4" fmla="*/ 1758462 w 3626339"/>
              <a:gd name="connsiteY4" fmla="*/ 1899139 h 3587262"/>
              <a:gd name="connsiteX5" fmla="*/ 1789723 w 3626339"/>
              <a:gd name="connsiteY5" fmla="*/ 1867877 h 3587262"/>
              <a:gd name="connsiteX6" fmla="*/ 1805354 w 3626339"/>
              <a:gd name="connsiteY6" fmla="*/ 1860062 h 3587262"/>
              <a:gd name="connsiteX7" fmla="*/ 1344247 w 3626339"/>
              <a:gd name="connsiteY7" fmla="*/ 1172308 h 3587262"/>
              <a:gd name="connsiteX8" fmla="*/ 2336800 w 3626339"/>
              <a:gd name="connsiteY8" fmla="*/ 508000 h 3587262"/>
              <a:gd name="connsiteX9" fmla="*/ 2141416 w 3626339"/>
              <a:gd name="connsiteY9" fmla="*/ 218831 h 3587262"/>
              <a:gd name="connsiteX10" fmla="*/ 2493108 w 3626339"/>
              <a:gd name="connsiteY10" fmla="*/ 0 h 3587262"/>
              <a:gd name="connsiteX11" fmla="*/ 2969847 w 3626339"/>
              <a:gd name="connsiteY11" fmla="*/ 1586523 h 3587262"/>
              <a:gd name="connsiteX12" fmla="*/ 3298093 w 3626339"/>
              <a:gd name="connsiteY12" fmla="*/ 1484923 h 3587262"/>
              <a:gd name="connsiteX13" fmla="*/ 3259016 w 3626339"/>
              <a:gd name="connsiteY13" fmla="*/ 1359877 h 3587262"/>
              <a:gd name="connsiteX14" fmla="*/ 3626339 w 3626339"/>
              <a:gd name="connsiteY14" fmla="*/ 1250462 h 35872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626339" h="3587262">
                <a:moveTo>
                  <a:pt x="0" y="3587262"/>
                </a:moveTo>
                <a:lnTo>
                  <a:pt x="2094523" y="2196123"/>
                </a:lnTo>
                <a:lnTo>
                  <a:pt x="1891323" y="1899139"/>
                </a:lnTo>
                <a:lnTo>
                  <a:pt x="1789723" y="1961662"/>
                </a:lnTo>
                <a:lnTo>
                  <a:pt x="1758462" y="1899139"/>
                </a:lnTo>
                <a:lnTo>
                  <a:pt x="1789723" y="1867877"/>
                </a:lnTo>
                <a:lnTo>
                  <a:pt x="1805354" y="1860062"/>
                </a:lnTo>
                <a:lnTo>
                  <a:pt x="1344247" y="1172308"/>
                </a:lnTo>
                <a:lnTo>
                  <a:pt x="2336800" y="508000"/>
                </a:lnTo>
                <a:lnTo>
                  <a:pt x="2141416" y="218831"/>
                </a:lnTo>
                <a:lnTo>
                  <a:pt x="2493108" y="0"/>
                </a:lnTo>
                <a:lnTo>
                  <a:pt x="2969847" y="1586523"/>
                </a:lnTo>
                <a:lnTo>
                  <a:pt x="3298093" y="1484923"/>
                </a:lnTo>
                <a:lnTo>
                  <a:pt x="3259016" y="1359877"/>
                </a:lnTo>
                <a:lnTo>
                  <a:pt x="3626339" y="1250462"/>
                </a:lnTo>
              </a:path>
            </a:pathLst>
          </a:custGeom>
          <a:noFill/>
          <a:ln w="38100">
            <a:solidFill>
              <a:srgbClr val="C0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1082998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13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AE12157-D536-4B66-BFC8-FEA38789833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85"/>
          <a:stretch/>
        </p:blipFill>
        <p:spPr>
          <a:xfrm>
            <a:off x="0" y="647049"/>
            <a:ext cx="12192000" cy="556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747301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14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B2414EA-51AB-3A6C-1A9A-8A06F5EA98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8" r="16076"/>
          <a:stretch/>
        </p:blipFill>
        <p:spPr>
          <a:xfrm>
            <a:off x="0" y="643995"/>
            <a:ext cx="12192000" cy="5570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1139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15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65D0A2C-5594-6FF5-8E66-73F7131EE1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323" b="11160"/>
          <a:stretch/>
        </p:blipFill>
        <p:spPr>
          <a:xfrm>
            <a:off x="0" y="597605"/>
            <a:ext cx="12192000" cy="5662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56826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16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714E84A-F3BA-F644-57B7-FECCF017EB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3449"/>
          <a:stretch/>
        </p:blipFill>
        <p:spPr>
          <a:xfrm>
            <a:off x="0" y="1062979"/>
            <a:ext cx="12192000" cy="4732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082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17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6A195C-D4FC-601F-2717-6E4A84C39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9" y="46259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ELEVATIONAL COMPONENTS </a:t>
            </a:r>
          </a:p>
        </p:txBody>
      </p:sp>
    </p:spTree>
    <p:extLst>
      <p:ext uri="{BB962C8B-B14F-4D97-AF65-F5344CB8AC3E}">
        <p14:creationId xmlns:p14="http://schemas.microsoft.com/office/powerpoint/2010/main" val="8637293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18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– DETAIL 1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9EBDD-ED88-3A3A-695E-C2C5A812342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85"/>
          <a:stretch/>
        </p:blipFill>
        <p:spPr>
          <a:xfrm>
            <a:off x="270076" y="1814413"/>
            <a:ext cx="7075990" cy="3229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074E369-D87C-8DD5-B28E-A7C9ADEDAF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582" r="27943"/>
          <a:stretch/>
        </p:blipFill>
        <p:spPr>
          <a:xfrm>
            <a:off x="7944090" y="14598"/>
            <a:ext cx="4247910" cy="2632270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4EDE39B-4CFA-136B-28B0-597E6C8333B1}"/>
              </a:ext>
            </a:extLst>
          </p:cNvPr>
          <p:cNvCxnSpPr>
            <a:cxnSpLocks/>
          </p:cNvCxnSpPr>
          <p:nvPr/>
        </p:nvCxnSpPr>
        <p:spPr>
          <a:xfrm flipV="1">
            <a:off x="4247911" y="1956122"/>
            <a:ext cx="5416950" cy="1402410"/>
          </a:xfrm>
          <a:prstGeom prst="bentConnector3">
            <a:avLst>
              <a:gd name="adj1" fmla="val 66026"/>
            </a:avLst>
          </a:prstGeom>
          <a:ln w="19050">
            <a:solidFill>
              <a:srgbClr val="C0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E31AC1-538E-D89C-8AA1-A2A45AE80A94}"/>
              </a:ext>
            </a:extLst>
          </p:cNvPr>
          <p:cNvSpPr txBox="1"/>
          <p:nvPr/>
        </p:nvSpPr>
        <p:spPr>
          <a:xfrm>
            <a:off x="7346066" y="2645408"/>
            <a:ext cx="465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Balcony projection – with wooden  perforated </a:t>
            </a:r>
            <a:r>
              <a:rPr lang="en-IN" sz="1400" b="1" dirty="0" err="1"/>
              <a:t>jali</a:t>
            </a:r>
            <a:r>
              <a:rPr lang="en-IN" sz="1400" b="1" dirty="0"/>
              <a:t>, metal rail &amp; partition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DBAC1F5-DC1C-CAC9-1553-013B8FC259F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0" r="41424"/>
          <a:stretch/>
        </p:blipFill>
        <p:spPr>
          <a:xfrm>
            <a:off x="8101754" y="2961351"/>
            <a:ext cx="3542378" cy="2981376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4E800426-0493-8797-7714-D11931AFD7C5}"/>
              </a:ext>
            </a:extLst>
          </p:cNvPr>
          <p:cNvSpPr txBox="1"/>
          <p:nvPr/>
        </p:nvSpPr>
        <p:spPr>
          <a:xfrm>
            <a:off x="7151329" y="5856888"/>
            <a:ext cx="489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Balcony projection – with wooden soffit, LED light running across the profile and </a:t>
            </a:r>
            <a:r>
              <a:rPr lang="en-IN" sz="1400" b="1" dirty="0" err="1"/>
              <a:t>colored</a:t>
            </a:r>
            <a:r>
              <a:rPr lang="en-IN" sz="1400" b="1" dirty="0"/>
              <a:t> band highlighting the projection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A92470-A747-BB62-22A7-F932D637B147}"/>
              </a:ext>
            </a:extLst>
          </p:cNvPr>
          <p:cNvSpPr/>
          <p:nvPr/>
        </p:nvSpPr>
        <p:spPr>
          <a:xfrm>
            <a:off x="2527139" y="2645407"/>
            <a:ext cx="1836518" cy="1359433"/>
          </a:xfrm>
          <a:prstGeom prst="roundRect">
            <a:avLst/>
          </a:prstGeom>
          <a:solidFill>
            <a:srgbClr val="E06666">
              <a:alpha val="2902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5601278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506900A-AF4F-C264-A258-5FA91294E7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747" r="18250"/>
          <a:stretch/>
        </p:blipFill>
        <p:spPr>
          <a:xfrm>
            <a:off x="8331112" y="100573"/>
            <a:ext cx="3220808" cy="2873504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19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– DETAIL 2 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439EBDD-ED88-3A3A-695E-C2C5A812342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7885"/>
          <a:stretch/>
        </p:blipFill>
        <p:spPr>
          <a:xfrm>
            <a:off x="270076" y="1814413"/>
            <a:ext cx="7075990" cy="322917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BE31AC1-538E-D89C-8AA1-A2A45AE80A94}"/>
              </a:ext>
            </a:extLst>
          </p:cNvPr>
          <p:cNvSpPr txBox="1"/>
          <p:nvPr/>
        </p:nvSpPr>
        <p:spPr>
          <a:xfrm>
            <a:off x="7346065" y="2839905"/>
            <a:ext cx="46504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Balcony projection – with metal perforated </a:t>
            </a:r>
            <a:r>
              <a:rPr lang="en-IN" sz="1400" b="1" dirty="0" err="1"/>
              <a:t>jali</a:t>
            </a:r>
            <a:r>
              <a:rPr lang="en-IN" sz="1400" b="1" dirty="0"/>
              <a:t>, glass railing with wooden hand rail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800426-0493-8797-7714-D11931AFD7C5}"/>
              </a:ext>
            </a:extLst>
          </p:cNvPr>
          <p:cNvSpPr txBox="1"/>
          <p:nvPr/>
        </p:nvSpPr>
        <p:spPr>
          <a:xfrm>
            <a:off x="7346066" y="5821684"/>
            <a:ext cx="489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Balcony projection – with wooden soffit, LED light running across the profile and </a:t>
            </a:r>
            <a:r>
              <a:rPr lang="en-IN" sz="1400" b="1" dirty="0" err="1"/>
              <a:t>colored</a:t>
            </a:r>
            <a:r>
              <a:rPr lang="en-IN" sz="1400" b="1" dirty="0"/>
              <a:t> band highlighting the projection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A92470-A747-BB62-22A7-F932D637B147}"/>
              </a:ext>
            </a:extLst>
          </p:cNvPr>
          <p:cNvSpPr/>
          <p:nvPr/>
        </p:nvSpPr>
        <p:spPr>
          <a:xfrm>
            <a:off x="4448536" y="2749283"/>
            <a:ext cx="918259" cy="1359433"/>
          </a:xfrm>
          <a:prstGeom prst="roundRect">
            <a:avLst/>
          </a:prstGeom>
          <a:solidFill>
            <a:srgbClr val="E06666">
              <a:alpha val="2902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E442E2F0-0C2B-9118-377E-0BB2F94B9199}"/>
              </a:ext>
            </a:extLst>
          </p:cNvPr>
          <p:cNvSpPr/>
          <p:nvPr/>
        </p:nvSpPr>
        <p:spPr>
          <a:xfrm>
            <a:off x="270076" y="2281634"/>
            <a:ext cx="2199189" cy="1943125"/>
          </a:xfrm>
          <a:prstGeom prst="roundRect">
            <a:avLst/>
          </a:prstGeom>
          <a:solidFill>
            <a:srgbClr val="E06666">
              <a:alpha val="2902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4EDE39B-4CFA-136B-28B0-597E6C8333B1}"/>
              </a:ext>
            </a:extLst>
          </p:cNvPr>
          <p:cNvCxnSpPr>
            <a:cxnSpLocks/>
          </p:cNvCxnSpPr>
          <p:nvPr/>
        </p:nvCxnSpPr>
        <p:spPr>
          <a:xfrm flipV="1">
            <a:off x="4247911" y="1659030"/>
            <a:ext cx="5423388" cy="1699502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7087B966-3086-206B-EF8C-EE8D07E7BB9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416" r="18834"/>
          <a:stretch/>
        </p:blipFill>
        <p:spPr>
          <a:xfrm>
            <a:off x="8331112" y="3255735"/>
            <a:ext cx="2753448" cy="2662771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289622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3" name="TextBox 1">
            <a:extLst>
              <a:ext uri="{FF2B5EF4-FFF2-40B4-BE49-F238E27FC236}">
                <a16:creationId xmlns:a16="http://schemas.microsoft.com/office/drawing/2014/main" id="{4A4688FF-482F-D2E6-7CB2-293DFDCD3B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2763" y="85883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OPTION - CURVED BALCONY </a:t>
            </a:r>
          </a:p>
        </p:txBody>
      </p:sp>
    </p:spTree>
    <p:extLst>
      <p:ext uri="{BB962C8B-B14F-4D97-AF65-F5344CB8AC3E}">
        <p14:creationId xmlns:p14="http://schemas.microsoft.com/office/powerpoint/2010/main" val="231865816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9B76E0C-2869-16F9-CE77-5244E6AB60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8" r="18333"/>
          <a:stretch/>
        </p:blipFill>
        <p:spPr>
          <a:xfrm>
            <a:off x="7498079" y="203892"/>
            <a:ext cx="4503856" cy="218769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F9898-2960-206A-0688-4F6FA789743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323" b="11160"/>
          <a:stretch/>
        </p:blipFill>
        <p:spPr>
          <a:xfrm>
            <a:off x="179684" y="1834120"/>
            <a:ext cx="7066891" cy="3282343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20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– DETAIL 3 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4EDE39B-4CFA-136B-28B0-597E6C8333B1}"/>
              </a:ext>
            </a:extLst>
          </p:cNvPr>
          <p:cNvCxnSpPr>
            <a:cxnSpLocks/>
          </p:cNvCxnSpPr>
          <p:nvPr/>
        </p:nvCxnSpPr>
        <p:spPr>
          <a:xfrm flipV="1">
            <a:off x="4247911" y="1828135"/>
            <a:ext cx="5068809" cy="1530397"/>
          </a:xfrm>
          <a:prstGeom prst="bentConnector3">
            <a:avLst>
              <a:gd name="adj1" fmla="val 61626"/>
            </a:avLst>
          </a:prstGeom>
          <a:ln w="19050">
            <a:solidFill>
              <a:srgbClr val="C0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1BE31AC1-538E-D89C-8AA1-A2A45AE80A94}"/>
              </a:ext>
            </a:extLst>
          </p:cNvPr>
          <p:cNvSpPr txBox="1"/>
          <p:nvPr/>
        </p:nvSpPr>
        <p:spPr>
          <a:xfrm>
            <a:off x="7398658" y="2391584"/>
            <a:ext cx="465046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Balcony projection – with wooden perforated </a:t>
            </a:r>
            <a:r>
              <a:rPr lang="en-IN" sz="1400" b="1" dirty="0" err="1"/>
              <a:t>jali</a:t>
            </a:r>
            <a:r>
              <a:rPr lang="en-IN" sz="1400" b="1" dirty="0"/>
              <a:t>, combination of glass &amp; metal perforated </a:t>
            </a:r>
            <a:r>
              <a:rPr lang="en-IN" sz="1400" b="1" dirty="0" err="1"/>
              <a:t>jali</a:t>
            </a:r>
            <a:r>
              <a:rPr lang="en-IN" sz="1400" b="1" dirty="0"/>
              <a:t> as parapet with wooden hand rail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E800426-0493-8797-7714-D11931AFD7C5}"/>
              </a:ext>
            </a:extLst>
          </p:cNvPr>
          <p:cNvSpPr txBox="1"/>
          <p:nvPr/>
        </p:nvSpPr>
        <p:spPr>
          <a:xfrm>
            <a:off x="7151329" y="5856888"/>
            <a:ext cx="489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/>
              <a:t>Balcony projection – with wooden soffit, LED light running across the profile and </a:t>
            </a:r>
            <a:r>
              <a:rPr lang="en-IN" sz="1400" b="1" dirty="0" err="1"/>
              <a:t>colored</a:t>
            </a:r>
            <a:r>
              <a:rPr lang="en-IN" sz="1400" b="1" dirty="0"/>
              <a:t> band highlighting the projection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59A92470-A747-BB62-22A7-F932D637B147}"/>
              </a:ext>
            </a:extLst>
          </p:cNvPr>
          <p:cNvSpPr/>
          <p:nvPr/>
        </p:nvSpPr>
        <p:spPr>
          <a:xfrm>
            <a:off x="3918032" y="2568560"/>
            <a:ext cx="1168215" cy="1359433"/>
          </a:xfrm>
          <a:prstGeom prst="roundRect">
            <a:avLst/>
          </a:prstGeom>
          <a:solidFill>
            <a:srgbClr val="E06666">
              <a:alpha val="2902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4F81054-AD05-6E2D-B375-262156042EA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0" r="28666"/>
          <a:stretch/>
        </p:blipFill>
        <p:spPr>
          <a:xfrm>
            <a:off x="7570384" y="3208604"/>
            <a:ext cx="4162680" cy="2648284"/>
          </a:xfrm>
          <a:prstGeom prst="rect">
            <a:avLst/>
          </a:prstGeom>
          <a:effectLst>
            <a:softEdge rad="127000"/>
          </a:effectLst>
        </p:spPr>
      </p:pic>
    </p:spTree>
    <p:extLst>
      <p:ext uri="{BB962C8B-B14F-4D97-AF65-F5344CB8AC3E}">
        <p14:creationId xmlns:p14="http://schemas.microsoft.com/office/powerpoint/2010/main" val="20875518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BF18CF-5233-D99E-F599-2A7B0DB49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B453-F9E7-4822-8AB8-FCCED42E5D56}" type="slidenum">
              <a:rPr lang="en-IN" altLang="en-US" smtClean="0"/>
              <a:pPr/>
              <a:t>21</a:t>
            </a:fld>
            <a:endParaRPr lang="en-I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C6B33-E4EA-A499-0FB6-C1EE6998F69A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– COURTYARD VIEW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DB217A94-CDBB-08A0-EC73-9A89D9BC22C4}"/>
              </a:ext>
            </a:extLst>
          </p:cNvPr>
          <p:cNvSpPr/>
          <p:nvPr/>
        </p:nvSpPr>
        <p:spPr>
          <a:xfrm>
            <a:off x="4856480" y="2509571"/>
            <a:ext cx="609600" cy="751790"/>
          </a:xfrm>
          <a:prstGeom prst="roundRect">
            <a:avLst/>
          </a:prstGeom>
          <a:solidFill>
            <a:srgbClr val="E06666">
              <a:alpha val="2902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cxnSp>
        <p:nvCxnSpPr>
          <p:cNvPr id="8" name="Connector: Elbow 7">
            <a:extLst>
              <a:ext uri="{FF2B5EF4-FFF2-40B4-BE49-F238E27FC236}">
                <a16:creationId xmlns:a16="http://schemas.microsoft.com/office/drawing/2014/main" id="{67C58F9A-B895-C72D-1CAD-CC6C8B0CD221}"/>
              </a:ext>
            </a:extLst>
          </p:cNvPr>
          <p:cNvCxnSpPr>
            <a:cxnSpLocks/>
          </p:cNvCxnSpPr>
          <p:nvPr/>
        </p:nvCxnSpPr>
        <p:spPr>
          <a:xfrm>
            <a:off x="5242560" y="3007360"/>
            <a:ext cx="2987040" cy="182880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DFCD1E48-2E18-CB6A-1986-2333E6C836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594"/>
          <a:stretch/>
        </p:blipFill>
        <p:spPr>
          <a:xfrm>
            <a:off x="31334" y="822960"/>
            <a:ext cx="12129332" cy="5212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99489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ABF18CF-5233-D99E-F599-2A7B0DB4916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12B453-F9E7-4822-8AB8-FCCED42E5D56}" type="slidenum">
              <a:rPr lang="en-IN" altLang="en-US" smtClean="0"/>
              <a:pPr/>
              <a:t>22</a:t>
            </a:fld>
            <a:endParaRPr lang="en-IN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8C6B33-E4EA-A499-0FB6-C1EE6998F69A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– BLOWN UP VIEW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4798CDC-E918-AF05-065B-4465A7B4FE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4173" y="25399"/>
            <a:ext cx="5970374" cy="627380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669B240-148F-C171-6A6C-B55D366D5C8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323" b="11160"/>
          <a:stretch/>
        </p:blipFill>
        <p:spPr>
          <a:xfrm>
            <a:off x="0" y="3749040"/>
            <a:ext cx="5490500" cy="255016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F1F9DBFF-D979-B340-5E68-A0CCE1DCD097}"/>
              </a:ext>
            </a:extLst>
          </p:cNvPr>
          <p:cNvSpPr/>
          <p:nvPr/>
        </p:nvSpPr>
        <p:spPr>
          <a:xfrm>
            <a:off x="2486170" y="4043997"/>
            <a:ext cx="518160" cy="751523"/>
          </a:xfrm>
          <a:prstGeom prst="roundRect">
            <a:avLst/>
          </a:prstGeom>
          <a:solidFill>
            <a:srgbClr val="E06666">
              <a:alpha val="29020"/>
            </a:srgbClr>
          </a:solidFill>
          <a:ln>
            <a:solidFill>
              <a:srgbClr val="C0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802BBC52-C7FA-5903-EE3F-09FD5D143ED3}"/>
              </a:ext>
            </a:extLst>
          </p:cNvPr>
          <p:cNvSpPr/>
          <p:nvPr/>
        </p:nvSpPr>
        <p:spPr>
          <a:xfrm>
            <a:off x="2875280" y="40640"/>
            <a:ext cx="2997200" cy="6258560"/>
          </a:xfrm>
          <a:custGeom>
            <a:avLst/>
            <a:gdLst>
              <a:gd name="connsiteX0" fmla="*/ 0 w 2997200"/>
              <a:gd name="connsiteY0" fmla="*/ 4358640 h 6258560"/>
              <a:gd name="connsiteX1" fmla="*/ 2987040 w 2997200"/>
              <a:gd name="connsiteY1" fmla="*/ 0 h 6258560"/>
              <a:gd name="connsiteX2" fmla="*/ 2997200 w 2997200"/>
              <a:gd name="connsiteY2" fmla="*/ 6258560 h 6258560"/>
              <a:gd name="connsiteX3" fmla="*/ 10160 w 2997200"/>
              <a:gd name="connsiteY3" fmla="*/ 4785360 h 6258560"/>
              <a:gd name="connsiteX4" fmla="*/ 0 w 2997200"/>
              <a:gd name="connsiteY4" fmla="*/ 4358640 h 62585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97200" h="6258560">
                <a:moveTo>
                  <a:pt x="0" y="4358640"/>
                </a:moveTo>
                <a:lnTo>
                  <a:pt x="2987040" y="0"/>
                </a:lnTo>
                <a:cubicBezTo>
                  <a:pt x="2990427" y="2086187"/>
                  <a:pt x="2993813" y="4172373"/>
                  <a:pt x="2997200" y="6258560"/>
                </a:cubicBezTo>
                <a:lnTo>
                  <a:pt x="10160" y="4785360"/>
                </a:lnTo>
                <a:lnTo>
                  <a:pt x="0" y="4358640"/>
                </a:lnTo>
                <a:close/>
              </a:path>
            </a:pathLst>
          </a:custGeom>
          <a:solidFill>
            <a:srgbClr val="E06666">
              <a:alpha val="12157"/>
            </a:srgbClr>
          </a:solidFill>
          <a:ln>
            <a:noFill/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62343356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D6C47BD-8395-BBB5-EDCA-3F660356A8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02" t="2171" r="53613" b="14449"/>
          <a:stretch/>
        </p:blipFill>
        <p:spPr>
          <a:xfrm>
            <a:off x="7492424" y="279511"/>
            <a:ext cx="1910244" cy="345560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2A849A-8CFF-F6B3-35F0-EC63914441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088" t="2171" r="8627" b="14449"/>
          <a:stretch/>
        </p:blipFill>
        <p:spPr>
          <a:xfrm>
            <a:off x="9550318" y="279511"/>
            <a:ext cx="1910244" cy="345560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F7EDFE9-4EBB-69AC-DAD2-E57A9B1229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274" y="513905"/>
            <a:ext cx="2984500" cy="99996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AF9898-2960-206A-0688-4F6FA789743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8323" b="11160"/>
          <a:stretch/>
        </p:blipFill>
        <p:spPr>
          <a:xfrm>
            <a:off x="179684" y="1834120"/>
            <a:ext cx="7066891" cy="3282343"/>
          </a:xfrm>
          <a:prstGeom prst="rect">
            <a:avLst/>
          </a:prstGeom>
        </p:spPr>
      </p:pic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23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783702-96E1-4B63-F061-1FFD440838A4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| ELEVATION WITH CURVED BALCONY – DETAIL 4 </a:t>
            </a:r>
          </a:p>
        </p:txBody>
      </p:sp>
      <p:cxnSp>
        <p:nvCxnSpPr>
          <p:cNvPr id="9" name="Connector: Elbow 8">
            <a:extLst>
              <a:ext uri="{FF2B5EF4-FFF2-40B4-BE49-F238E27FC236}">
                <a16:creationId xmlns:a16="http://schemas.microsoft.com/office/drawing/2014/main" id="{E4EDE39B-4CFA-136B-28B0-597E6C8333B1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3544464" y="1894114"/>
            <a:ext cx="2167864" cy="760973"/>
          </a:xfrm>
          <a:prstGeom prst="bentConnector3">
            <a:avLst>
              <a:gd name="adj1" fmla="val 74839"/>
            </a:avLst>
          </a:prstGeom>
          <a:ln w="19050">
            <a:solidFill>
              <a:srgbClr val="C0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4E800426-0493-8797-7714-D11931AFD7C5}"/>
              </a:ext>
            </a:extLst>
          </p:cNvPr>
          <p:cNvSpPr txBox="1"/>
          <p:nvPr/>
        </p:nvSpPr>
        <p:spPr>
          <a:xfrm>
            <a:off x="8163859" y="6001266"/>
            <a:ext cx="489779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/>
              <a:t>Jali</a:t>
            </a:r>
            <a:r>
              <a:rPr lang="en-IN" sz="1400" b="1" dirty="0"/>
              <a:t> design inspired by “GRID Logo”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10BDD79A-D0A9-09D5-D9D5-CC4B1A6DE33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16" r="28417"/>
          <a:stretch/>
        </p:blipFill>
        <p:spPr>
          <a:xfrm>
            <a:off x="8110083" y="3798070"/>
            <a:ext cx="3618906" cy="2292076"/>
          </a:xfrm>
          <a:prstGeom prst="rect">
            <a:avLst/>
          </a:prstGeom>
          <a:effectLst>
            <a:softEdge rad="127000"/>
          </a:effectLst>
        </p:spPr>
      </p:pic>
      <p:cxnSp>
        <p:nvCxnSpPr>
          <p:cNvPr id="12" name="Connector: Elbow 11">
            <a:extLst>
              <a:ext uri="{FF2B5EF4-FFF2-40B4-BE49-F238E27FC236}">
                <a16:creationId xmlns:a16="http://schemas.microsoft.com/office/drawing/2014/main" id="{507AD21E-1FE4-0B49-01C6-8EE193816B2D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646921" y="3561080"/>
            <a:ext cx="2133601" cy="416563"/>
          </a:xfrm>
          <a:prstGeom prst="bentConnector3">
            <a:avLst>
              <a:gd name="adj1" fmla="val 50000"/>
            </a:avLst>
          </a:prstGeom>
          <a:ln w="19050">
            <a:solidFill>
              <a:srgbClr val="C0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ctor: Elbow 13">
            <a:extLst>
              <a:ext uri="{FF2B5EF4-FFF2-40B4-BE49-F238E27FC236}">
                <a16:creationId xmlns:a16="http://schemas.microsoft.com/office/drawing/2014/main" id="{DAC25341-E85A-68F3-21FB-03750335781E}"/>
              </a:ext>
            </a:extLst>
          </p:cNvPr>
          <p:cNvCxnSpPr>
            <a:cxnSpLocks/>
          </p:cNvCxnSpPr>
          <p:nvPr/>
        </p:nvCxnSpPr>
        <p:spPr>
          <a:xfrm rot="16200000" flipV="1">
            <a:off x="7750091" y="2592792"/>
            <a:ext cx="2602956" cy="770171"/>
          </a:xfrm>
          <a:prstGeom prst="bentConnector3">
            <a:avLst>
              <a:gd name="adj1" fmla="val 21116"/>
            </a:avLst>
          </a:prstGeom>
          <a:ln w="19050">
            <a:solidFill>
              <a:srgbClr val="C00000"/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B268A010-4290-7856-8C06-4D553879DC33}"/>
              </a:ext>
            </a:extLst>
          </p:cNvPr>
          <p:cNvSpPr txBox="1"/>
          <p:nvPr/>
        </p:nvSpPr>
        <p:spPr>
          <a:xfrm>
            <a:off x="8133664" y="-28266"/>
            <a:ext cx="627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/>
              <a:t>Opt</a:t>
            </a:r>
            <a:r>
              <a:rPr lang="en-IN" sz="1400" b="1" dirty="0"/>
              <a:t> 1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7D26102-8789-4B0C-6F67-28DBCE8C229F}"/>
              </a:ext>
            </a:extLst>
          </p:cNvPr>
          <p:cNvSpPr txBox="1"/>
          <p:nvPr/>
        </p:nvSpPr>
        <p:spPr>
          <a:xfrm>
            <a:off x="10191558" y="0"/>
            <a:ext cx="62776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N" sz="1400" b="1" dirty="0" err="1"/>
              <a:t>Opt</a:t>
            </a:r>
            <a:r>
              <a:rPr lang="en-IN" sz="1400" b="1" dirty="0"/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416082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24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6A195C-D4FC-601F-2717-6E4A84C39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9" y="46259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ROOF PLAN</a:t>
            </a:r>
          </a:p>
        </p:txBody>
      </p:sp>
    </p:spTree>
    <p:extLst>
      <p:ext uri="{BB962C8B-B14F-4D97-AF65-F5344CB8AC3E}">
        <p14:creationId xmlns:p14="http://schemas.microsoft.com/office/powerpoint/2010/main" val="36515444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25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C4FC0-9D54-9A28-799C-D379531F207C}"/>
              </a:ext>
            </a:extLst>
          </p:cNvPr>
          <p:cNvSpPr txBox="1"/>
          <p:nvPr/>
        </p:nvSpPr>
        <p:spPr>
          <a:xfrm>
            <a:off x="568325" y="6380163"/>
            <a:ext cx="37264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ROOF PLAN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3987CBB-2F1A-39FC-9361-0D981E37B4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773" y="0"/>
            <a:ext cx="11162453" cy="6278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7746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26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C4FC0-9D54-9A28-799C-D379531F207C}"/>
              </a:ext>
            </a:extLst>
          </p:cNvPr>
          <p:cNvSpPr txBox="1"/>
          <p:nvPr/>
        </p:nvSpPr>
        <p:spPr>
          <a:xfrm>
            <a:off x="568325" y="6380163"/>
            <a:ext cx="37264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ROOF PLAN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87D5B13-F606-0A13-D6CE-4AD7376B57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0"/>
            <a:ext cx="11205592" cy="6303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69668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27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2C4FC0-9D54-9A28-799C-D379531F207C}"/>
              </a:ext>
            </a:extLst>
          </p:cNvPr>
          <p:cNvSpPr txBox="1"/>
          <p:nvPr/>
        </p:nvSpPr>
        <p:spPr>
          <a:xfrm>
            <a:off x="568325" y="6380163"/>
            <a:ext cx="3726405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ROOF PLAN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BC3E984-15B6-6F02-962B-B14AB580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5568" y="0"/>
            <a:ext cx="9200863" cy="62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09718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28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6A195C-D4FC-601F-2717-6E4A84C39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9" y="46259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PODIUM REFERENCES</a:t>
            </a:r>
          </a:p>
        </p:txBody>
      </p:sp>
    </p:spTree>
    <p:extLst>
      <p:ext uri="{BB962C8B-B14F-4D97-AF65-F5344CB8AC3E}">
        <p14:creationId xmlns:p14="http://schemas.microsoft.com/office/powerpoint/2010/main" val="294058480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29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4F23DD4-A715-8123-12B9-BCC2C734A1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4" t="17229" r="9778" b="16069"/>
          <a:stretch/>
        </p:blipFill>
        <p:spPr bwMode="auto">
          <a:xfrm>
            <a:off x="368285" y="506754"/>
            <a:ext cx="11455430" cy="5844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8116108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C56E9D-5ADD-4BD6-AE14-CB858DDEA7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0" r="14250"/>
          <a:stretch/>
        </p:blipFill>
        <p:spPr>
          <a:xfrm>
            <a:off x="772477" y="0"/>
            <a:ext cx="10647045" cy="624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414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30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3BC6AD7B-DAE2-D409-D01D-046D6C4A4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59" y="0"/>
            <a:ext cx="11181082" cy="6289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32533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31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11268" name="Picture 4">
            <a:extLst>
              <a:ext uri="{FF2B5EF4-FFF2-40B4-BE49-F238E27FC236}">
                <a16:creationId xmlns:a16="http://schemas.microsoft.com/office/drawing/2014/main" id="{5AD6F4BD-B8A7-9FC8-2D37-1E990B181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1391" y="0"/>
            <a:ext cx="4182968" cy="6294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2F86FD7-842B-FDE0-19C6-4206C3CDFD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4406968" cy="62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198117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32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18436" name="Picture 4">
            <a:extLst>
              <a:ext uri="{FF2B5EF4-FFF2-40B4-BE49-F238E27FC236}">
                <a16:creationId xmlns:a16="http://schemas.microsoft.com/office/drawing/2014/main" id="{9EDF5714-1180-74BE-F515-052F7EC4E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5223933" cy="62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6533AD18-24E9-B847-804C-87FEFB7C09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0579" y="1397000"/>
            <a:ext cx="6101421" cy="4063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20683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33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21508" name="Picture 4">
            <a:extLst>
              <a:ext uri="{FF2B5EF4-FFF2-40B4-BE49-F238E27FC236}">
                <a16:creationId xmlns:a16="http://schemas.microsoft.com/office/drawing/2014/main" id="{69DA6618-FA9F-0EB5-41A1-3D3C2492AF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4206875" cy="63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0" name="Picture 6">
            <a:extLst>
              <a:ext uri="{FF2B5EF4-FFF2-40B4-BE49-F238E27FC236}">
                <a16:creationId xmlns:a16="http://schemas.microsoft.com/office/drawing/2014/main" id="{67DC7580-9F78-93FC-E09D-2847B1A6FF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60" y="0"/>
            <a:ext cx="4206875" cy="63103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70159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34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3D26934-2BAE-8B0E-B687-90C3A7528F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4693920" cy="6258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274380E-E074-15DE-BB5E-94DC6EBD3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2972" y="1733073"/>
            <a:ext cx="6529028" cy="3391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83931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35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DB0A253D-4C55-481A-CCE4-FC20FC57BA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4185920" cy="62788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E55FBB3D-01E9-1B2C-37C1-31BAE7ABEF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480" y="1153160"/>
            <a:ext cx="6827520" cy="4551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88087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36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3076" name="Picture 4">
            <a:extLst>
              <a:ext uri="{FF2B5EF4-FFF2-40B4-BE49-F238E27FC236}">
                <a16:creationId xmlns:a16="http://schemas.microsoft.com/office/drawing/2014/main" id="{13099F67-8A1B-C2D2-3F6F-4089F9760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5710" y="1046903"/>
            <a:ext cx="7146290" cy="4764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E6BCE6CE-9034-0E10-2C22-4907E5E5643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79506"/>
            <a:ext cx="4466252" cy="3240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039021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37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4264FBD-DD1C-5C97-70E1-ADFD42942B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7884" y="0"/>
            <a:ext cx="9476231" cy="6311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7565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38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7DBC83F4-F56F-03EB-88A0-5265F7B218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05" y="25716"/>
            <a:ext cx="10029189" cy="62492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632160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160FEB8-4305-85BB-0898-F737F53ED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110654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rgbClr val="628990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GRID</a:t>
            </a:r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BF212645-6642-8D67-2593-FC78067430B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39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5" name="TextBox 1">
            <a:extLst>
              <a:ext uri="{FF2B5EF4-FFF2-40B4-BE49-F238E27FC236}">
                <a16:creationId xmlns:a16="http://schemas.microsoft.com/office/drawing/2014/main" id="{D76A195C-D4FC-601F-2717-6E4A84C396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6869" y="462598"/>
            <a:ext cx="10007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20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BALCONY REFERENCES</a:t>
            </a:r>
          </a:p>
        </p:txBody>
      </p:sp>
    </p:spTree>
    <p:extLst>
      <p:ext uri="{BB962C8B-B14F-4D97-AF65-F5344CB8AC3E}">
        <p14:creationId xmlns:p14="http://schemas.microsoft.com/office/powerpoint/2010/main" val="207807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9934E2-F3F4-B9FE-802A-D0C1B2040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30"/>
          <a:stretch/>
        </p:blipFill>
        <p:spPr>
          <a:xfrm>
            <a:off x="1762238" y="0"/>
            <a:ext cx="8667523" cy="622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1987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40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39012144-C739-CCDF-952F-FCB0D4CBD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3626415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DF21907A-067E-1967-7F47-8A4E665DC0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310" y="1"/>
            <a:ext cx="5039360" cy="629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153014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41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0E25A94-FC2D-3FA9-0091-B6D20A3176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15240"/>
            <a:ext cx="6273800" cy="627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197540D6-B433-993D-AF0C-00407C7102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446" y="1127619"/>
            <a:ext cx="4711554" cy="4602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5482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42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8194" name="Picture 2">
            <a:extLst>
              <a:ext uri="{FF2B5EF4-FFF2-40B4-BE49-F238E27FC236}">
                <a16:creationId xmlns:a16="http://schemas.microsoft.com/office/drawing/2014/main" id="{89E780C1-B1F8-798C-334B-C1FCECE428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270" y="0"/>
            <a:ext cx="9581460" cy="6268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500765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43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9218" name="Picture 2" descr="Housing, News, Paulo Merlini architects, Portugal">
            <a:extLst>
              <a:ext uri="{FF2B5EF4-FFF2-40B4-BE49-F238E27FC236}">
                <a16:creationId xmlns:a16="http://schemas.microsoft.com/office/drawing/2014/main" id="{5AB6CBD3-431E-54F4-BE50-9F85E77832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6717" y="-1"/>
            <a:ext cx="6298565" cy="62985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919778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44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8322E3A8-CCF3-FC90-DD63-AB7B782FBA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0"/>
            <a:ext cx="3144520" cy="62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>
            <a:extLst>
              <a:ext uri="{FF2B5EF4-FFF2-40B4-BE49-F238E27FC236}">
                <a16:creationId xmlns:a16="http://schemas.microsoft.com/office/drawing/2014/main" id="{38C8DDDA-CE49-1E58-2734-7808E1936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240" y="0"/>
            <a:ext cx="4192693" cy="62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034768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45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6C3FD7FD-9897-6306-99A6-F8941E0C7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325" y="-30843"/>
            <a:ext cx="5527675" cy="6317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>
            <a:extLst>
              <a:ext uri="{FF2B5EF4-FFF2-40B4-BE49-F238E27FC236}">
                <a16:creationId xmlns:a16="http://schemas.microsoft.com/office/drawing/2014/main" id="{F3956A2F-DECA-3CCF-E064-6FEF55BB85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7435" y="-5715"/>
            <a:ext cx="4206240" cy="6309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82519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lide Number Placeholder 2">
            <a:extLst>
              <a:ext uri="{FF2B5EF4-FFF2-40B4-BE49-F238E27FC236}">
                <a16:creationId xmlns:a16="http://schemas.microsoft.com/office/drawing/2014/main" id="{4592EAB9-9119-438A-AEB3-B1E7EE82AE8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solidFill>
              <a:srgbClr val="4C6B7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46</a:t>
            </a:fld>
            <a:endParaRPr lang="en-IN" altLang="en-US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FFD2AA1-42C4-FEDC-4BF6-A4DBCF2CA90A}"/>
              </a:ext>
            </a:extLst>
          </p:cNvPr>
          <p:cNvSpPr txBox="1"/>
          <p:nvPr/>
        </p:nvSpPr>
        <p:spPr>
          <a:xfrm>
            <a:off x="568325" y="6380163"/>
            <a:ext cx="3897927" cy="40011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 EXTERIOR  FACADE 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</a:p>
        </p:txBody>
      </p:sp>
      <p:pic>
        <p:nvPicPr>
          <p:cNvPr id="12292" name="Picture 4">
            <a:extLst>
              <a:ext uri="{FF2B5EF4-FFF2-40B4-BE49-F238E27FC236}">
                <a16:creationId xmlns:a16="http://schemas.microsoft.com/office/drawing/2014/main" id="{A819C03A-6634-8CAC-156C-654E1AF0B8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63" y="0"/>
            <a:ext cx="4197061" cy="62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>
            <a:extLst>
              <a:ext uri="{FF2B5EF4-FFF2-40B4-BE49-F238E27FC236}">
                <a16:creationId xmlns:a16="http://schemas.microsoft.com/office/drawing/2014/main" id="{B56DB618-4412-26B3-4AC9-0AD48D19B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4560" y="0"/>
            <a:ext cx="4192693" cy="6289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485041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81621" y="3136612"/>
            <a:ext cx="402875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/>
            <a:r>
              <a:rPr lang="en-IN" altLang="en-US" sz="4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1013266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5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43DDBE6-09A5-F2E7-3685-25A7FDFC3B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840" y="0"/>
            <a:ext cx="11196320" cy="62979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0228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6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9CBBB7-F204-82F1-4CCD-40143E912A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678" y="-3552"/>
            <a:ext cx="11132644" cy="626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3555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7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2B57903-DF68-5FB1-A856-12EC53D553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0"/>
            <a:ext cx="11090204" cy="6238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5922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8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0D42DFB-8582-1C5F-C39F-0F7AA0CD5E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77727"/>
            <a:ext cx="4437741" cy="620811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DAD30DF4-0116-FAC9-5527-C21B361778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77" y="77727"/>
            <a:ext cx="4138744" cy="62081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1711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extBox 1">
            <a:extLst>
              <a:ext uri="{FF2B5EF4-FFF2-40B4-BE49-F238E27FC236}">
                <a16:creationId xmlns:a16="http://schemas.microsoft.com/office/drawing/2014/main" id="{B5EB0EEC-26EA-49CA-8C9C-E65C358505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0363" y="706438"/>
            <a:ext cx="1000760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IN" altLang="en-US" sz="3800" b="1" dirty="0">
                <a:solidFill>
                  <a:schemeClr val="bg1"/>
                </a:solidFill>
                <a:latin typeface="Tempus Sans ITC" panose="020B0604020202020204" pitchFamily="82" charset="0"/>
                <a:cs typeface="Segoe UI Semibold" panose="020B0702040204020203" pitchFamily="34" charset="0"/>
              </a:rPr>
              <a:t>CLIENT REFERENCES</a:t>
            </a:r>
          </a:p>
        </p:txBody>
      </p:sp>
      <p:sp>
        <p:nvSpPr>
          <p:cNvPr id="5" name="Slide Number Placeholder 2">
            <a:extLst>
              <a:ext uri="{FF2B5EF4-FFF2-40B4-BE49-F238E27FC236}">
                <a16:creationId xmlns:a16="http://schemas.microsoft.com/office/drawing/2014/main" id="{047E1024-E1A1-1E89-8D67-8F3EBA837AB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 bwMode="auto">
          <a:xfrm>
            <a:off x="142875" y="6436678"/>
            <a:ext cx="407988" cy="368300"/>
          </a:xfrm>
          <a:noFill/>
          <a:ln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E3C91B3C-97A1-4CB8-A0B6-3B14006DE2A3}" type="slidenum">
              <a:rPr lang="en-IN" altLang="en-US">
                <a:solidFill>
                  <a:srgbClr val="628990"/>
                </a:solidFill>
                <a:latin typeface="Bahnschrift Light SemiCondensed" panose="020B0502040204020203" pitchFamily="34" charset="0"/>
              </a:rPr>
              <a:pPr/>
              <a:t>9</a:t>
            </a:fld>
            <a:endParaRPr lang="en-IN" altLang="en-US" dirty="0">
              <a:solidFill>
                <a:srgbClr val="628990"/>
              </a:solidFill>
              <a:latin typeface="Bahnschrift Light SemiCondensed" panose="020B0502040204020203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E788B3-EA90-8804-BC68-9521F92CEE4B}"/>
              </a:ext>
            </a:extLst>
          </p:cNvPr>
          <p:cNvSpPr txBox="1"/>
          <p:nvPr/>
        </p:nvSpPr>
        <p:spPr>
          <a:xfrm>
            <a:off x="370205" y="6380163"/>
            <a:ext cx="645731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dirty="0">
                <a:solidFill>
                  <a:srgbClr val="4C6B70"/>
                </a:solidFill>
                <a:latin typeface="+mj-lt"/>
              </a:rPr>
              <a:t>| </a:t>
            </a:r>
            <a:r>
              <a:rPr lang="en-US" sz="2000" dirty="0">
                <a:solidFill>
                  <a:srgbClr val="4C6B70"/>
                </a:solidFill>
                <a:latin typeface="Bahnschrift Light SemiCondensed" panose="020B0502040204020203" pitchFamily="34" charset="0"/>
              </a:rPr>
              <a:t>REFERENCES </a:t>
            </a:r>
            <a:r>
              <a:rPr lang="en-US" sz="2000" dirty="0">
                <a:solidFill>
                  <a:srgbClr val="4C6B70"/>
                </a:solidFill>
                <a:latin typeface="+mj-lt"/>
              </a:rPr>
              <a:t>|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E9758A8-5462-83CC-0A41-61F4D63402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63" y="-21234"/>
            <a:ext cx="4440946" cy="632283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C5F08A1-37AD-2DD1-F8FF-E23F650404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0669" y="0"/>
            <a:ext cx="5014977" cy="6268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68421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164FA67F-CE1C-4979-8F31-ECAF2C7AD206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13831D38-1C48-4FCB-BDD5-F60D6A881B2C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609C521B-2D2D-49BC-AB78-0AC4BCD2C9CB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202100829_Homes references" id="{53003CF0-FFEC-471F-97AD-80D26B3899D2}" vid="{5287DB68-7E28-4990-A027-33A49A97E17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202100829_Homes references</Template>
  <TotalTime>4873</TotalTime>
  <Words>418</Words>
  <Application>Microsoft Office PowerPoint</Application>
  <PresentationFormat>Widescreen</PresentationFormat>
  <Paragraphs>117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47</vt:i4>
      </vt:variant>
    </vt:vector>
  </HeadingPairs>
  <TitlesOfParts>
    <vt:vector size="56" baseType="lpstr">
      <vt:lpstr>Arial</vt:lpstr>
      <vt:lpstr>Bahnschrift Light SemiCondensed</vt:lpstr>
      <vt:lpstr>Calibri</vt:lpstr>
      <vt:lpstr>Calibri Light</vt:lpstr>
      <vt:lpstr>Tempus Sans ITC</vt:lpstr>
      <vt:lpstr>Office Theme</vt:lpstr>
      <vt:lpstr>1_Office Theme</vt:lpstr>
      <vt:lpstr>2_Office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99</cp:revision>
  <dcterms:created xsi:type="dcterms:W3CDTF">2021-09-13T05:02:31Z</dcterms:created>
  <dcterms:modified xsi:type="dcterms:W3CDTF">2023-05-10T11:59:35Z</dcterms:modified>
</cp:coreProperties>
</file>