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4" r:id="rId2"/>
    <p:sldMasterId id="2147483659" r:id="rId3"/>
  </p:sldMasterIdLst>
  <p:notesMasterIdLst>
    <p:notesMasterId r:id="rId46"/>
  </p:notesMasterIdLst>
  <p:sldIdLst>
    <p:sldId id="259" r:id="rId4"/>
    <p:sldId id="692" r:id="rId5"/>
    <p:sldId id="693" r:id="rId6"/>
    <p:sldId id="694" r:id="rId7"/>
    <p:sldId id="734" r:id="rId8"/>
    <p:sldId id="620" r:id="rId9"/>
    <p:sldId id="698" r:id="rId10"/>
    <p:sldId id="699" r:id="rId11"/>
    <p:sldId id="702" r:id="rId12"/>
    <p:sldId id="829" r:id="rId13"/>
    <p:sldId id="814" r:id="rId14"/>
    <p:sldId id="815" r:id="rId15"/>
    <p:sldId id="816" r:id="rId16"/>
    <p:sldId id="817" r:id="rId17"/>
    <p:sldId id="842" r:id="rId18"/>
    <p:sldId id="818" r:id="rId19"/>
    <p:sldId id="875" r:id="rId20"/>
    <p:sldId id="876" r:id="rId21"/>
    <p:sldId id="703" r:id="rId22"/>
    <p:sldId id="704" r:id="rId23"/>
    <p:sldId id="877" r:id="rId24"/>
    <p:sldId id="878" r:id="rId25"/>
    <p:sldId id="879" r:id="rId26"/>
    <p:sldId id="880" r:id="rId27"/>
    <p:sldId id="831" r:id="rId28"/>
    <p:sldId id="744" r:id="rId29"/>
    <p:sldId id="746" r:id="rId30"/>
    <p:sldId id="832" r:id="rId31"/>
    <p:sldId id="828" r:id="rId32"/>
    <p:sldId id="840" r:id="rId33"/>
    <p:sldId id="751" r:id="rId34"/>
    <p:sldId id="833" r:id="rId35"/>
    <p:sldId id="827" r:id="rId36"/>
    <p:sldId id="834" r:id="rId37"/>
    <p:sldId id="835" r:id="rId38"/>
    <p:sldId id="838" r:id="rId39"/>
    <p:sldId id="839" r:id="rId40"/>
    <p:sldId id="836" r:id="rId41"/>
    <p:sldId id="837" r:id="rId42"/>
    <p:sldId id="843" r:id="rId43"/>
    <p:sldId id="844" r:id="rId44"/>
    <p:sldId id="475" r:id="rId45"/>
  </p:sldIdLst>
  <p:sldSz cx="12192000" cy="6858000"/>
  <p:notesSz cx="6858000" cy="9144000"/>
  <p:defaultTextStyle>
    <a:defPPr>
      <a:defRPr lang="en-I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189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201" userDrawn="1">
          <p15:clr>
            <a:srgbClr val="A4A3A4"/>
          </p15:clr>
        </p15:guide>
        <p15:guide id="5" orient="horz" pos="187" userDrawn="1">
          <p15:clr>
            <a:srgbClr val="A4A3A4"/>
          </p15:clr>
        </p15:guide>
        <p15:guide id="6" orient="horz" pos="414" userDrawn="1">
          <p15:clr>
            <a:srgbClr val="A4A3A4"/>
          </p15:clr>
        </p15:guide>
        <p15:guide id="7" orient="horz" pos="3906" userDrawn="1">
          <p15:clr>
            <a:srgbClr val="A4A3A4"/>
          </p15:clr>
        </p15:guide>
        <p15:guide id="8" pos="1141" userDrawn="1">
          <p15:clr>
            <a:srgbClr val="A4A3A4"/>
          </p15:clr>
        </p15:guide>
        <p15:guide id="9" pos="6221" userDrawn="1">
          <p15:clr>
            <a:srgbClr val="A4A3A4"/>
          </p15:clr>
        </p15:guide>
        <p15:guide id="10" orient="horz" pos="1049" userDrawn="1">
          <p15:clr>
            <a:srgbClr val="A4A3A4"/>
          </p15:clr>
        </p15:guide>
        <p15:guide id="11" orient="horz" pos="1933" userDrawn="1">
          <p15:clr>
            <a:srgbClr val="A4A3A4"/>
          </p15:clr>
        </p15:guide>
        <p15:guide id="12" orient="horz" pos="22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6B70"/>
    <a:srgbClr val="628990"/>
    <a:srgbClr val="FF6699"/>
    <a:srgbClr val="E6E6E6"/>
    <a:srgbClr val="A9DE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93218" autoAdjust="0"/>
  </p:normalViewPr>
  <p:slideViewPr>
    <p:cSldViewPr snapToGrid="0">
      <p:cViewPr varScale="1">
        <p:scale>
          <a:sx n="79" d="100"/>
          <a:sy n="79" d="100"/>
        </p:scale>
        <p:origin x="1022" y="77"/>
      </p:cViewPr>
      <p:guideLst>
        <p:guide orient="horz" pos="346"/>
        <p:guide pos="189"/>
        <p:guide pos="7423"/>
        <p:guide orient="horz" pos="4201"/>
        <p:guide orient="horz" pos="187"/>
        <p:guide orient="horz" pos="414"/>
        <p:guide orient="horz" pos="3906"/>
        <p:guide pos="1141"/>
        <p:guide pos="6221"/>
        <p:guide orient="horz" pos="1049"/>
        <p:guide orient="horz" pos="1933"/>
        <p:guide orient="horz" pos="227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CF792D-763A-4F59-BB74-1A8A3D5F2217}" type="datetimeFigureOut">
              <a:rPr lang="en-GB" smtClean="0"/>
              <a:t>19/06/2024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3CC861-B4CA-4B22-9CFB-FFDCF4A632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921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4603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9640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1115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66025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6887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7707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63491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99655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7209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12997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0079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77468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97726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64722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45931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31724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25876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10952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28028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22938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09758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399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2215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78954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69185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51571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7360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3724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86662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3377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8648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2544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74686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CC861-B4CA-4B22-9CFB-FFDCF4A63235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756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C0CA17F-D743-47DE-AF44-6B754455E0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EB9B1E-6842-41A3-A58E-983BA688A485}" type="slidenum">
              <a:rPr lang="en-IN" altLang="en-US"/>
              <a:pPr/>
              <a:t>‹#›</a:t>
            </a:fld>
            <a:endParaRPr lang="en-IN" altLang="en-US" dirty="0"/>
          </a:p>
        </p:txBody>
      </p:sp>
    </p:spTree>
    <p:extLst>
      <p:ext uri="{BB962C8B-B14F-4D97-AF65-F5344CB8AC3E}">
        <p14:creationId xmlns:p14="http://schemas.microsoft.com/office/powerpoint/2010/main" val="2802599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FB68DD9-D26E-4B72-88F3-AAD4F01957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12B453-F9E7-4822-8AB8-FCCED42E5D56}" type="slidenum">
              <a:rPr lang="en-IN" altLang="en-US"/>
              <a:pPr/>
              <a:t>‹#›</a:t>
            </a:fld>
            <a:endParaRPr lang="en-IN" altLang="en-US" dirty="0"/>
          </a:p>
        </p:txBody>
      </p:sp>
    </p:spTree>
    <p:extLst>
      <p:ext uri="{BB962C8B-B14F-4D97-AF65-F5344CB8AC3E}">
        <p14:creationId xmlns:p14="http://schemas.microsoft.com/office/powerpoint/2010/main" val="838083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FB68DD9-D26E-4B72-88F3-AAD4F01957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12B453-F9E7-4822-8AB8-FCCED42E5D56}" type="slidenum">
              <a:rPr kumimoji="0" lang="en-I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62899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62899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8038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289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973145-CCC2-4286-AFC5-EE5FFC4C7A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06375" y="6161088"/>
            <a:ext cx="479425" cy="4095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>
                <a:solidFill>
                  <a:schemeClr val="bg1"/>
                </a:solidFill>
              </a:defRPr>
            </a:lvl1pPr>
          </a:lstStyle>
          <a:p>
            <a:fld id="{DCC0F364-C927-4BCA-8E67-3A564DB62DD0}" type="slidenum">
              <a:rPr lang="en-IN" altLang="en-US"/>
              <a:pPr/>
              <a:t>‹#›</a:t>
            </a:fld>
            <a:endParaRPr lang="en-IN" alt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/>
          <a:srcRect l="14915" t="7649" r="7241" b="10836"/>
          <a:stretch/>
        </p:blipFill>
        <p:spPr>
          <a:xfrm>
            <a:off x="10952202" y="5775688"/>
            <a:ext cx="901700" cy="800101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10774690" y="6497513"/>
            <a:ext cx="11801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600" b="0" kern="3500" spc="100" baseline="0" dirty="0">
                <a:solidFill>
                  <a:schemeClr val="bg1">
                    <a:lumMod val="95000"/>
                  </a:schemeClr>
                </a:solidFill>
                <a:latin typeface="Bahnschrift Light SemiCondensed" panose="020B0502040204020203" pitchFamily="34" charset="0"/>
                <a:ea typeface="Verdana" panose="020B0604030504040204" pitchFamily="34" charset="0"/>
              </a:rPr>
              <a:t>INTERNATIONAL LLC- FZ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948E4B7-39EF-46B0-B2A8-D0BDD1468C37}"/>
              </a:ext>
            </a:extLst>
          </p:cNvPr>
          <p:cNvCxnSpPr/>
          <p:nvPr/>
        </p:nvCxnSpPr>
        <p:spPr>
          <a:xfrm>
            <a:off x="0" y="6345238"/>
            <a:ext cx="11501438" cy="0"/>
          </a:xfrm>
          <a:prstGeom prst="line">
            <a:avLst/>
          </a:prstGeom>
          <a:ln w="22225">
            <a:solidFill>
              <a:srgbClr val="4C6B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A3534BF-6D32-4537-9CDC-22926BD9E6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2875" y="6396038"/>
            <a:ext cx="407988" cy="368300"/>
          </a:xfrm>
          <a:prstGeom prst="rect">
            <a:avLst/>
          </a:prstGeom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628990"/>
                </a:solidFill>
                <a:latin typeface="Bahnschrift Light SemiCondensed" panose="020B0502040204020203" pitchFamily="34" charset="0"/>
              </a:defRPr>
            </a:lvl1pPr>
          </a:lstStyle>
          <a:p>
            <a:fld id="{15D30CD2-FDDC-41A7-8581-46BCEAF38B54}" type="slidenum">
              <a:rPr lang="en-IN" altLang="en-US"/>
              <a:pPr/>
              <a:t>‹#›</a:t>
            </a:fld>
            <a:endParaRPr lang="en-IN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29675" y="6396039"/>
            <a:ext cx="93312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1200" dirty="0">
                <a:solidFill>
                  <a:srgbClr val="4C6B70"/>
                </a:solidFill>
                <a:latin typeface="Calibri" panose="020F0502020204030204" pitchFamily="34" charset="0"/>
                <a:ea typeface="+mn-ea"/>
                <a:cs typeface="+mn-cs"/>
              </a:rPr>
              <a:t>|</a:t>
            </a:r>
            <a:r>
              <a:rPr lang="en-US" sz="1800" dirty="0">
                <a:solidFill>
                  <a:srgbClr val="4C6B70"/>
                </a:solidFill>
                <a:latin typeface="Bahnschrift Light SemiCondensed" panose="020B0502040204020203" pitchFamily="34" charset="0"/>
              </a:rPr>
              <a:t> PROPOSED SOBHA HARTLAND VILLA PROJECT, </a:t>
            </a:r>
            <a:r>
              <a:rPr lang="en-US" sz="1800" baseline="0" dirty="0">
                <a:solidFill>
                  <a:srgbClr val="4C6B70"/>
                </a:solidFill>
                <a:latin typeface="Bahnschrift Light SemiCondensed" panose="020B0502040204020203" pitchFamily="34" charset="0"/>
              </a:rPr>
              <a:t>DUBAI, UAE  </a:t>
            </a:r>
            <a:r>
              <a:rPr lang="en-US" sz="1800" kern="1200" dirty="0">
                <a:solidFill>
                  <a:srgbClr val="4C6B70"/>
                </a:solidFill>
                <a:latin typeface="Calibri" panose="020F0502020204030204" pitchFamily="34" charset="0"/>
                <a:ea typeface="+mn-ea"/>
                <a:cs typeface="+mn-cs"/>
              </a:rPr>
              <a:t>|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3"/>
          <a:srcRect l="16708" t="14021" r="16419" b="11146"/>
          <a:stretch/>
        </p:blipFill>
        <p:spPr>
          <a:xfrm>
            <a:off x="11279012" y="6195444"/>
            <a:ext cx="533400" cy="59690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11077474" y="6671066"/>
            <a:ext cx="936475" cy="153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" b="0" kern="3500" spc="100" baseline="0" dirty="0">
                <a:solidFill>
                  <a:srgbClr val="628990"/>
                </a:solidFill>
                <a:latin typeface="Bahnschrift Light SemiCondensed" panose="020B0502040204020203" pitchFamily="34" charset="0"/>
                <a:ea typeface="Verdana" panose="020B0604030504040204" pitchFamily="34" charset="0"/>
              </a:rPr>
              <a:t>INTERNATIONAL LLC- FZ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/>
          <a:srcRect t="6735"/>
          <a:stretch/>
        </p:blipFill>
        <p:spPr>
          <a:xfrm>
            <a:off x="10158065" y="6375115"/>
            <a:ext cx="925363" cy="41722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948E4B7-39EF-46B0-B2A8-D0BDD1468C37}"/>
              </a:ext>
            </a:extLst>
          </p:cNvPr>
          <p:cNvCxnSpPr/>
          <p:nvPr/>
        </p:nvCxnSpPr>
        <p:spPr>
          <a:xfrm>
            <a:off x="0" y="6345238"/>
            <a:ext cx="11501438" cy="0"/>
          </a:xfrm>
          <a:prstGeom prst="line">
            <a:avLst/>
          </a:prstGeom>
          <a:ln w="22225">
            <a:solidFill>
              <a:srgbClr val="4C6B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A3534BF-6D32-4537-9CDC-22926BD9E6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2875" y="6396038"/>
            <a:ext cx="407988" cy="368300"/>
          </a:xfrm>
          <a:prstGeom prst="rect">
            <a:avLst/>
          </a:prstGeom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628990"/>
                </a:solidFill>
                <a:latin typeface="Bahnschrift Light SemiCondensed" panose="020B0502040204020203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D30CD2-FDDC-41A7-8581-46BCEAF38B54}" type="slidenum">
              <a:rPr kumimoji="0" lang="en-I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62899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62899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429675" y="6396039"/>
            <a:ext cx="93312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|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 PROPOSED SOBHA HARTLAND VILLA PROJECT, DUBAI, UAE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|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3"/>
          <a:srcRect l="16708" t="14021" r="16419" b="11146"/>
          <a:stretch/>
        </p:blipFill>
        <p:spPr>
          <a:xfrm>
            <a:off x="11279012" y="6195444"/>
            <a:ext cx="533400" cy="59690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11077474" y="6671066"/>
            <a:ext cx="936475" cy="153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" b="0" i="0" u="none" strike="noStrike" kern="3500" cap="none" spc="100" normalizeH="0" baseline="0" noProof="0" dirty="0">
                <a:ln>
                  <a:noFill/>
                </a:ln>
                <a:solidFill>
                  <a:srgbClr val="62899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Verdana" panose="020B0604030504040204" pitchFamily="34" charset="0"/>
                <a:cs typeface="+mn-cs"/>
              </a:rPr>
              <a:t>INTERNATIONAL LLC- FZ</a:t>
            </a:r>
          </a:p>
        </p:txBody>
      </p:sp>
    </p:spTree>
    <p:extLst>
      <p:ext uri="{BB962C8B-B14F-4D97-AF65-F5344CB8AC3E}">
        <p14:creationId xmlns:p14="http://schemas.microsoft.com/office/powerpoint/2010/main" val="2933534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3.png"/><Relationship Id="rId3" Type="http://schemas.openxmlformats.org/officeDocument/2006/relationships/image" Target="../media/image25.jpg"/><Relationship Id="rId7" Type="http://schemas.microsoft.com/office/2007/relationships/hdphoto" Target="../media/hdphoto4.wdp"/><Relationship Id="rId12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microsoft.com/office/2007/relationships/hdphoto" Target="../media/hdphoto5.wdp"/><Relationship Id="rId5" Type="http://schemas.openxmlformats.org/officeDocument/2006/relationships/image" Target="../media/image27.jpeg"/><Relationship Id="rId10" Type="http://schemas.openxmlformats.org/officeDocument/2006/relationships/image" Target="../media/image31.png"/><Relationship Id="rId4" Type="http://schemas.openxmlformats.org/officeDocument/2006/relationships/image" Target="../media/image26.jpeg"/><Relationship Id="rId9" Type="http://schemas.openxmlformats.org/officeDocument/2006/relationships/image" Target="../media/image30.jpeg"/><Relationship Id="rId14" Type="http://schemas.microsoft.com/office/2007/relationships/hdphoto" Target="../media/hdphoto6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g"/><Relationship Id="rId7" Type="http://schemas.microsoft.com/office/2007/relationships/hdphoto" Target="../media/hdphoto5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29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9.jpeg"/><Relationship Id="rId7" Type="http://schemas.microsoft.com/office/2007/relationships/hdphoto" Target="../media/hdphoto5.wd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26.jpeg"/><Relationship Id="rId4" Type="http://schemas.openxmlformats.org/officeDocument/2006/relationships/image" Target="../media/image34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30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7.jpeg"/><Relationship Id="rId4" Type="http://schemas.openxmlformats.org/officeDocument/2006/relationships/image" Target="../media/image35.jpeg"/><Relationship Id="rId9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953DE1F3-3D06-41E8-9385-F0349CCCC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5802421"/>
            <a:ext cx="117674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IN" altLang="en-US" sz="2400" b="1" dirty="0">
                <a:solidFill>
                  <a:schemeClr val="bg1"/>
                </a:solidFill>
                <a:latin typeface="Tempus Sans ITC" panose="020B0604020202020204" pitchFamily="82" charset="0"/>
                <a:cs typeface="Segoe UI Semibold" panose="020B0702040204020203" pitchFamily="34" charset="0"/>
              </a:rPr>
              <a:t>PROPOSED SOBHA HARTLAND VILLA PROJECT, DUBAI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235732" cy="5706351"/>
          </a:xfrm>
          <a:prstGeom prst="rect">
            <a:avLst/>
          </a:prstGeom>
        </p:spPr>
      </p:pic>
      <p:sp>
        <p:nvSpPr>
          <p:cNvPr id="6" name="TextBox 1">
            <a:extLst>
              <a:ext uri="{FF2B5EF4-FFF2-40B4-BE49-F238E27FC236}">
                <a16:creationId xmlns:a16="http://schemas.microsoft.com/office/drawing/2014/main" id="{953DE1F3-3D06-41E8-9385-F0349CCCC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9" y="6264086"/>
            <a:ext cx="27707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IN" altLang="en-US" sz="2400" b="1" dirty="0">
                <a:solidFill>
                  <a:srgbClr val="4C6B70"/>
                </a:solidFill>
                <a:latin typeface="Tempus Sans ITC" panose="020B0604020202020204" pitchFamily="82" charset="0"/>
                <a:cs typeface="Segoe UI Semibold" panose="020B0702040204020203" pitchFamily="34" charset="0"/>
              </a:rPr>
              <a:t>JUNE 2024</a:t>
            </a:r>
          </a:p>
        </p:txBody>
      </p:sp>
      <p:sp>
        <p:nvSpPr>
          <p:cNvPr id="7" name="Rectangle 6"/>
          <p:cNvSpPr/>
          <p:nvPr/>
        </p:nvSpPr>
        <p:spPr>
          <a:xfrm>
            <a:off x="8304352" y="6079420"/>
            <a:ext cx="26357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4C6B70"/>
                </a:solidFill>
              </a:rPr>
              <a:t>ATELIER VAMA INTERNATIONAL LLC- FZ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55419" y="4768338"/>
            <a:ext cx="1565106" cy="7566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953DE1F3-3D06-41E8-9385-F0349CCCC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296863"/>
            <a:ext cx="117674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mpus Sans ITC" panose="020B0604020202020204" pitchFamily="82" charset="0"/>
                <a:ea typeface="+mn-ea"/>
                <a:cs typeface="Segoe UI Semibold" panose="020B0702040204020203" pitchFamily="34" charset="0"/>
              </a:rPr>
              <a:t>PROPOSED SOBHA HARTLAND VILLA PROJECT  - GA48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6219" y="5901446"/>
            <a:ext cx="1565106" cy="75664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300BC00-7ABD-763B-184F-4658BD2C75F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8" y="657226"/>
            <a:ext cx="8385201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816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11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rgbClr val="4C6B70"/>
                </a:solidFill>
                <a:latin typeface="Bahnschrift Light SemiCondensed" panose="020B0502040204020203" pitchFamily="34" charset="0"/>
              </a:rPr>
              <a:t>SOUTH ELEVATION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587527-3FF9-8E17-4E4C-2E9C32F6B7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01" r="684"/>
          <a:stretch/>
        </p:blipFill>
        <p:spPr>
          <a:xfrm>
            <a:off x="105055" y="657225"/>
            <a:ext cx="1198189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1509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12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rgbClr val="4C6B70"/>
                </a:solidFill>
                <a:latin typeface="Bahnschrift Light SemiCondensed" panose="020B0502040204020203" pitchFamily="34" charset="0"/>
              </a:rPr>
              <a:t>EAST ELEVATION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850CBA-F92A-3756-8956-C0B6AFFC28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24642"/>
            <a:ext cx="12192000" cy="389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708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13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rgbClr val="4C6B70"/>
                </a:solidFill>
                <a:latin typeface="Bahnschrift Light SemiCondensed" panose="020B0502040204020203" pitchFamily="34" charset="0"/>
              </a:rPr>
              <a:t>NORTH ELEVATION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86A205-C9F7-CC2D-D1D7-0C65B898EE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69080"/>
            <a:ext cx="12192000" cy="491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2871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14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rgbClr val="4C6B70"/>
                </a:solidFill>
                <a:latin typeface="Bahnschrift Light SemiCondensed" panose="020B0502040204020203" pitchFamily="34" charset="0"/>
              </a:rPr>
              <a:t>WEST ELEVATION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A320F2-A41E-D8C1-FBB5-528DB501E0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43444"/>
            <a:ext cx="12192000" cy="357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6682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639268D-FE66-72C8-6D6E-F6361C09D6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" t="21054" r="3048" b="6828"/>
          <a:stretch/>
        </p:blipFill>
        <p:spPr>
          <a:xfrm>
            <a:off x="0" y="0"/>
            <a:ext cx="12184784" cy="620077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15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rgbClr val="4C6B70"/>
                </a:solidFill>
                <a:latin typeface="Bahnschrift Light SemiCondensed" panose="020B0502040204020203" pitchFamily="34" charset="0"/>
              </a:rPr>
              <a:t>VIEWS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7043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16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210721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rgbClr val="4C6B70"/>
                </a:solidFill>
                <a:latin typeface="Bahnschrift Light SemiCondensed" panose="020B0502040204020203" pitchFamily="34" charset="0"/>
              </a:rPr>
              <a:t>VIEWS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31711C-01D4-7B38-4E98-2E0C2F77CD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" t="5255" r="92" b="4329"/>
          <a:stretch/>
        </p:blipFill>
        <p:spPr>
          <a:xfrm>
            <a:off x="1811338" y="0"/>
            <a:ext cx="10371147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1520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17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210721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rgbClr val="4C6B70"/>
                </a:solidFill>
                <a:latin typeface="Bahnschrift Light SemiCondensed" panose="020B0502040204020203" pitchFamily="34" charset="0"/>
              </a:rPr>
              <a:t>VIEWS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836CD2-CBBF-DB9E-4536-17F643053C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4" b="9583"/>
          <a:stretch/>
        </p:blipFill>
        <p:spPr>
          <a:xfrm>
            <a:off x="0" y="657224"/>
            <a:ext cx="12192000" cy="5543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9476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18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210721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rgbClr val="4C6B70"/>
                </a:solidFill>
                <a:latin typeface="Bahnschrift Light SemiCondensed" panose="020B0502040204020203" pitchFamily="34" charset="0"/>
              </a:rPr>
              <a:t>VIEWS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625BDC-7D3F-3377-0900-3010D22250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4" b="9583"/>
          <a:stretch/>
        </p:blipFill>
        <p:spPr>
          <a:xfrm>
            <a:off x="0" y="657224"/>
            <a:ext cx="12192000" cy="5543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4356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19</a:t>
            </a:fld>
            <a:endParaRPr lang="en-IN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AREA STATEMENT SUMMARY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215007-E36E-9527-231F-3D75E18C89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8" y="1420963"/>
            <a:ext cx="11483975" cy="401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154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953DE1F3-3D06-41E8-9385-F0349CCCC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40" y="6279767"/>
            <a:ext cx="117674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mpus Sans ITC" panose="020B0604020202020204" pitchFamily="82" charset="0"/>
                <a:ea typeface="+mn-ea"/>
                <a:cs typeface="Segoe UI Semibold" panose="020B0702040204020203" pitchFamily="34" charset="0"/>
              </a:rPr>
              <a:t>PROPOSED SOBHA HARTLAND VILLA PROJECT  - GA48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235732" cy="570635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6219" y="5901446"/>
            <a:ext cx="1565106" cy="75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9120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20</a:t>
            </a:fld>
            <a:endParaRPr lang="en-IN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AREA STATEMENT 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CEC3CF-4E19-A4FA-AA42-0CE046A57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8" y="657225"/>
            <a:ext cx="5459076" cy="55435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368851A-209E-04DF-11CE-DBA8795397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5474" y="657225"/>
            <a:ext cx="6265189" cy="557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4308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83A51FDE-9EA4-161A-9E02-A9FB99916D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6" t="27182" r="43235" b="2661"/>
          <a:stretch/>
        </p:blipFill>
        <p:spPr>
          <a:xfrm>
            <a:off x="300038" y="549275"/>
            <a:ext cx="4370477" cy="56515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21</a:t>
            </a:fld>
            <a:endParaRPr lang="en-IN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245883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rgbClr val="4C6B70"/>
                </a:solidFill>
                <a:latin typeface="Bahnschrift Light SemiCondensed" panose="020B0502040204020203" pitchFamily="34" charset="0"/>
              </a:rPr>
              <a:t>PLOT 48 : MATERIAL PALLETTE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B951B71-8EBD-664B-DE9C-BE962248E6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" t="56684" r="552" b="1101"/>
          <a:stretch/>
        </p:blipFill>
        <p:spPr bwMode="auto">
          <a:xfrm>
            <a:off x="6915846" y="953922"/>
            <a:ext cx="4605111" cy="2432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CA3BE4-7B9E-A8B4-165A-EB39069F94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18" t="51845" r="1241" b="40068"/>
          <a:stretch/>
        </p:blipFill>
        <p:spPr bwMode="auto">
          <a:xfrm>
            <a:off x="6918792" y="3386743"/>
            <a:ext cx="4605111" cy="250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Story pin image">
            <a:extLst>
              <a:ext uri="{FF2B5EF4-FFF2-40B4-BE49-F238E27FC236}">
                <a16:creationId xmlns:a16="http://schemas.microsoft.com/office/drawing/2014/main" id="{407A71CD-F247-2460-2CDF-D9C0E383F4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53874" r="1810" b="21752"/>
          <a:stretch/>
        </p:blipFill>
        <p:spPr bwMode="auto">
          <a:xfrm rot="5400000">
            <a:off x="7925730" y="2291343"/>
            <a:ext cx="3529798" cy="224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86DEDADF-8DD3-31A3-8AD2-DA9A754A5F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2" r="15369"/>
          <a:stretch/>
        </p:blipFill>
        <p:spPr bwMode="auto">
          <a:xfrm>
            <a:off x="5312227" y="953922"/>
            <a:ext cx="3057718" cy="4939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6BD61189-9DDF-98B0-731E-4E1625E8CF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629" r="988" b="2759"/>
          <a:stretch/>
        </p:blipFill>
        <p:spPr bwMode="auto">
          <a:xfrm rot="16200000">
            <a:off x="6253315" y="1913377"/>
            <a:ext cx="4262397" cy="2937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2B3649B-039B-A5B4-5910-7E07AEFC4E6E}"/>
              </a:ext>
            </a:extLst>
          </p:cNvPr>
          <p:cNvSpPr txBox="1"/>
          <p:nvPr/>
        </p:nvSpPr>
        <p:spPr>
          <a:xfrm>
            <a:off x="9757445" y="5597518"/>
            <a:ext cx="176351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r"/>
            <a:r>
              <a:rPr lang="en-GB" sz="1050" dirty="0"/>
              <a:t>FAÇADE FRAMES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428C6179-3ACB-EA3C-593A-41FA4700DB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319" b="1303"/>
          <a:stretch/>
        </p:blipFill>
        <p:spPr bwMode="auto">
          <a:xfrm>
            <a:off x="5940314" y="1979123"/>
            <a:ext cx="2235584" cy="289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1162F9A-D31A-A53A-0917-3AD20E4D7143}"/>
              </a:ext>
            </a:extLst>
          </p:cNvPr>
          <p:cNvSpPr txBox="1"/>
          <p:nvPr/>
        </p:nvSpPr>
        <p:spPr>
          <a:xfrm>
            <a:off x="5800443" y="5597518"/>
            <a:ext cx="266784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50" dirty="0">
                <a:solidFill>
                  <a:schemeClr val="bg1"/>
                </a:solidFill>
                <a:latin typeface="Bahnschrift" panose="020B0502040204020203" pitchFamily="34" charset="0"/>
              </a:rPr>
              <a:t>VERTICAL WOODEN LOUVRES</a:t>
            </a:r>
            <a:endParaRPr kumimoji="0" lang="en-GB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ahnschrift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D59D71-2A2E-1114-6A0E-BB9F0945B22D}"/>
              </a:ext>
            </a:extLst>
          </p:cNvPr>
          <p:cNvSpPr txBox="1"/>
          <p:nvPr/>
        </p:nvSpPr>
        <p:spPr>
          <a:xfrm>
            <a:off x="10168143" y="4875143"/>
            <a:ext cx="64648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r"/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WALL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DCF5DB3-A648-8BDD-03E4-790491B2C757}"/>
              </a:ext>
            </a:extLst>
          </p:cNvPr>
          <p:cNvSpPr txBox="1"/>
          <p:nvPr/>
        </p:nvSpPr>
        <p:spPr>
          <a:xfrm>
            <a:off x="6268762" y="4575795"/>
            <a:ext cx="192214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r"/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WALL WITH GROOVES</a:t>
            </a:r>
          </a:p>
        </p:txBody>
      </p:sp>
      <p:pic>
        <p:nvPicPr>
          <p:cNvPr id="3" name="Picture 2" descr="Urban Concrete Laminate Sheets With Stone Finish From Greenlam">
            <a:extLst>
              <a:ext uri="{FF2B5EF4-FFF2-40B4-BE49-F238E27FC236}">
                <a16:creationId xmlns:a16="http://schemas.microsoft.com/office/drawing/2014/main" id="{463BD2DF-28A1-443F-EF2D-7DC128F997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17" r="24025"/>
          <a:stretch/>
        </p:blipFill>
        <p:spPr bwMode="auto">
          <a:xfrm rot="5400000">
            <a:off x="7792381" y="1419965"/>
            <a:ext cx="1347927" cy="394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AA24EC-2A42-B6B4-9F10-2C31D444DC97}"/>
              </a:ext>
            </a:extLst>
          </p:cNvPr>
          <p:cNvSpPr txBox="1"/>
          <p:nvPr/>
        </p:nvSpPr>
        <p:spPr>
          <a:xfrm>
            <a:off x="8566626" y="3761064"/>
            <a:ext cx="176801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r"/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GARAGE DOOR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6F7F87C-BA63-9F9B-9164-127E4E56833D}"/>
              </a:ext>
            </a:extLst>
          </p:cNvPr>
          <p:cNvSpPr txBox="1"/>
          <p:nvPr/>
        </p:nvSpPr>
        <p:spPr>
          <a:xfrm>
            <a:off x="10793908" y="2904242"/>
            <a:ext cx="79009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r"/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STONE WALL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33C960-3AF1-8380-54FA-4AB08494CED7}"/>
              </a:ext>
            </a:extLst>
          </p:cNvPr>
          <p:cNvSpPr txBox="1"/>
          <p:nvPr/>
        </p:nvSpPr>
        <p:spPr>
          <a:xfrm>
            <a:off x="8076627" y="5213022"/>
            <a:ext cx="176351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r"/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WINDOW FRAMES + DOOR </a:t>
            </a: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3B4CABC5-A67E-D3A7-C46A-87A162717D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540" b="89912" l="9929" r="89894">
                        <a14:foregroundMark x1="55851" y1="8673" x2="54433" y2="3540"/>
                        <a14:backgroundMark x1="60461" y1="18761" x2="60461" y2="18761"/>
                        <a14:backgroundMark x1="45213" y1="57699" x2="45213" y2="576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77" r="18487" b="15218"/>
          <a:stretch/>
        </p:blipFill>
        <p:spPr bwMode="auto">
          <a:xfrm>
            <a:off x="7150682" y="1992557"/>
            <a:ext cx="2060788" cy="289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4694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4DF13156-03C3-96E6-F7EA-5728CD13EF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6" t="27182" r="43235" b="2661"/>
          <a:stretch/>
        </p:blipFill>
        <p:spPr>
          <a:xfrm>
            <a:off x="3895513" y="549275"/>
            <a:ext cx="4370477" cy="56515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22</a:t>
            </a:fld>
            <a:endParaRPr lang="en-IN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245883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rgbClr val="4C6B70"/>
                </a:solidFill>
                <a:latin typeface="Bahnschrift Light SemiCondensed" panose="020B0502040204020203" pitchFamily="34" charset="0"/>
              </a:rPr>
              <a:t>PLOT 48 : MATERIAL PALLETTE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25" name="Picture 2">
            <a:extLst>
              <a:ext uri="{FF2B5EF4-FFF2-40B4-BE49-F238E27FC236}">
                <a16:creationId xmlns:a16="http://schemas.microsoft.com/office/drawing/2014/main" id="{C19BA8C7-4FAA-2876-E9A4-4C041205C7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7" t="56684" r="49661" b="1101"/>
          <a:stretch/>
        </p:blipFill>
        <p:spPr bwMode="auto">
          <a:xfrm rot="5400000">
            <a:off x="986877" y="1931245"/>
            <a:ext cx="1409826" cy="278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>
            <a:extLst>
              <a:ext uri="{FF2B5EF4-FFF2-40B4-BE49-F238E27FC236}">
                <a16:creationId xmlns:a16="http://schemas.microsoft.com/office/drawing/2014/main" id="{539A7FDB-A618-1521-4762-D248887F7D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2" t="19048" r="15369" b="49598"/>
          <a:stretch/>
        </p:blipFill>
        <p:spPr bwMode="auto">
          <a:xfrm>
            <a:off x="9000512" y="657225"/>
            <a:ext cx="2783501" cy="1505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>
            <a:extLst>
              <a:ext uri="{FF2B5EF4-FFF2-40B4-BE49-F238E27FC236}">
                <a16:creationId xmlns:a16="http://schemas.microsoft.com/office/drawing/2014/main" id="{19379117-96A7-413A-08EB-A29E3C0E9A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879" b="38489"/>
          <a:stretch/>
        </p:blipFill>
        <p:spPr bwMode="auto">
          <a:xfrm>
            <a:off x="300038" y="651639"/>
            <a:ext cx="2771775" cy="14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>
            <a:extLst>
              <a:ext uri="{FF2B5EF4-FFF2-40B4-BE49-F238E27FC236}">
                <a16:creationId xmlns:a16="http://schemas.microsoft.com/office/drawing/2014/main" id="{EF28D639-496A-C006-3956-6801AFBD2E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1" t="1629" r="16378" b="49944"/>
          <a:stretch/>
        </p:blipFill>
        <p:spPr bwMode="auto">
          <a:xfrm>
            <a:off x="308515" y="4453620"/>
            <a:ext cx="2783501" cy="1339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>
            <a:extLst>
              <a:ext uri="{FF2B5EF4-FFF2-40B4-BE49-F238E27FC236}">
                <a16:creationId xmlns:a16="http://schemas.microsoft.com/office/drawing/2014/main" id="{EF9C3785-244A-C01A-00E4-04D4341FAD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32" t="51845" r="8655" b="44012"/>
          <a:stretch/>
        </p:blipFill>
        <p:spPr bwMode="auto">
          <a:xfrm>
            <a:off x="9000510" y="2618081"/>
            <a:ext cx="2783501" cy="1410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F1B59EF6-2E68-4147-5911-89DC2D22369B}"/>
              </a:ext>
            </a:extLst>
          </p:cNvPr>
          <p:cNvCxnSpPr>
            <a:cxnSpLocks/>
          </p:cNvCxnSpPr>
          <p:nvPr/>
        </p:nvCxnSpPr>
        <p:spPr>
          <a:xfrm>
            <a:off x="2718445" y="1624203"/>
            <a:ext cx="3036312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F1A0C7E7-E1F6-C31B-1548-B5A4212171C6}"/>
              </a:ext>
            </a:extLst>
          </p:cNvPr>
          <p:cNvSpPr txBox="1"/>
          <p:nvPr/>
        </p:nvSpPr>
        <p:spPr>
          <a:xfrm>
            <a:off x="300041" y="4190796"/>
            <a:ext cx="27835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ctr"/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TRAVERTINO STONE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A9C5B95-9EA9-12DB-E5FB-13BF212B1E29}"/>
              </a:ext>
            </a:extLst>
          </p:cNvPr>
          <p:cNvSpPr txBox="1"/>
          <p:nvPr/>
        </p:nvSpPr>
        <p:spPr>
          <a:xfrm>
            <a:off x="9242365" y="4022733"/>
            <a:ext cx="234736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ctr"/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METAL CLADDING IN PANTONE COOL GREY 10 U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C882EC-4D82-5C7D-1D6D-F0F856F4A859}"/>
              </a:ext>
            </a:extLst>
          </p:cNvPr>
          <p:cNvSpPr txBox="1"/>
          <p:nvPr/>
        </p:nvSpPr>
        <p:spPr>
          <a:xfrm>
            <a:off x="300038" y="2041001"/>
            <a:ext cx="2783502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ctr"/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WHITE SYNTHETIC PAINT WITH GROOVES + ‘C’ CHANNEL SECTION IN PANTONE BRIGHT WHITE (11-0601 TPX)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C01B9128-B187-11C8-B4FA-0AEDF365B535}"/>
              </a:ext>
            </a:extLst>
          </p:cNvPr>
          <p:cNvCxnSpPr>
            <a:cxnSpLocks/>
          </p:cNvCxnSpPr>
          <p:nvPr/>
        </p:nvCxnSpPr>
        <p:spPr>
          <a:xfrm>
            <a:off x="2718445" y="4857606"/>
            <a:ext cx="3623989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6D385B70-D9C3-2B24-B468-81C360528B81}"/>
              </a:ext>
            </a:extLst>
          </p:cNvPr>
          <p:cNvCxnSpPr>
            <a:cxnSpLocks/>
          </p:cNvCxnSpPr>
          <p:nvPr/>
        </p:nvCxnSpPr>
        <p:spPr>
          <a:xfrm flipH="1">
            <a:off x="7599301" y="1903246"/>
            <a:ext cx="1734226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9D4DF133-6A49-E514-A2B0-981A79D20854}"/>
              </a:ext>
            </a:extLst>
          </p:cNvPr>
          <p:cNvSpPr txBox="1"/>
          <p:nvPr/>
        </p:nvSpPr>
        <p:spPr>
          <a:xfrm>
            <a:off x="724450" y="5765369"/>
            <a:ext cx="217377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ctr"/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GREENLAM LAMINATES – 539 URBAN OAK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BB383B7-861C-D7F0-41A0-A9AAEEFDC6DC}"/>
              </a:ext>
            </a:extLst>
          </p:cNvPr>
          <p:cNvSpPr txBox="1"/>
          <p:nvPr/>
        </p:nvSpPr>
        <p:spPr>
          <a:xfrm>
            <a:off x="9000513" y="2212776"/>
            <a:ext cx="27835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ctr"/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VERTICAL WOODEN LOUVRES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DFA45126-2CF5-A3A7-E80A-64DF46376CAB}"/>
              </a:ext>
            </a:extLst>
          </p:cNvPr>
          <p:cNvCxnSpPr>
            <a:cxnSpLocks/>
          </p:cNvCxnSpPr>
          <p:nvPr/>
        </p:nvCxnSpPr>
        <p:spPr>
          <a:xfrm flipH="1">
            <a:off x="5754757" y="3703891"/>
            <a:ext cx="3661617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FDE9176E-54FC-75BA-8E65-84DCDFAF01F6}"/>
              </a:ext>
            </a:extLst>
          </p:cNvPr>
          <p:cNvCxnSpPr>
            <a:cxnSpLocks/>
          </p:cNvCxnSpPr>
          <p:nvPr/>
        </p:nvCxnSpPr>
        <p:spPr>
          <a:xfrm flipH="1">
            <a:off x="8044774" y="4857926"/>
            <a:ext cx="1631380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B1B4827-1F0B-6A94-394B-BB271E267C59}"/>
              </a:ext>
            </a:extLst>
          </p:cNvPr>
          <p:cNvCxnSpPr>
            <a:cxnSpLocks/>
          </p:cNvCxnSpPr>
          <p:nvPr/>
        </p:nvCxnSpPr>
        <p:spPr>
          <a:xfrm>
            <a:off x="2718445" y="3245479"/>
            <a:ext cx="4373019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Urban Concrete Laminate Sheets With Stone Finish From Greenlam">
            <a:extLst>
              <a:ext uri="{FF2B5EF4-FFF2-40B4-BE49-F238E27FC236}">
                <a16:creationId xmlns:a16="http://schemas.microsoft.com/office/drawing/2014/main" id="{18C8706F-1B71-E5EC-A6ED-5B55C269D0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17" r="24025"/>
          <a:stretch/>
        </p:blipFill>
        <p:spPr bwMode="auto">
          <a:xfrm rot="5400000">
            <a:off x="9683381" y="3749429"/>
            <a:ext cx="1409823" cy="278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F9ECCB-B0B1-5D28-E14B-5CDCCC3FFFE1}"/>
              </a:ext>
            </a:extLst>
          </p:cNvPr>
          <p:cNvSpPr txBox="1"/>
          <p:nvPr/>
        </p:nvSpPr>
        <p:spPr>
          <a:xfrm>
            <a:off x="9000511" y="5823615"/>
            <a:ext cx="2783502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ctr"/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GREENLAM LAMINATES – 5616 URBAM CONCRETE (STN)</a:t>
            </a:r>
          </a:p>
        </p:txBody>
      </p:sp>
    </p:spTree>
    <p:extLst>
      <p:ext uri="{BB962C8B-B14F-4D97-AF65-F5344CB8AC3E}">
        <p14:creationId xmlns:p14="http://schemas.microsoft.com/office/powerpoint/2010/main" val="222080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4">
            <a:extLst>
              <a:ext uri="{FF2B5EF4-FFF2-40B4-BE49-F238E27FC236}">
                <a16:creationId xmlns:a16="http://schemas.microsoft.com/office/drawing/2014/main" id="{AC0E1596-C015-06BA-BCD2-65A03B73D9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2" t="19048" r="15369" b="49598"/>
          <a:stretch/>
        </p:blipFill>
        <p:spPr bwMode="auto">
          <a:xfrm>
            <a:off x="9000512" y="3608388"/>
            <a:ext cx="2783501" cy="1505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98774D6-8DE5-EF88-5A96-03270081F9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6" t="8859" r="37680"/>
          <a:stretch/>
        </p:blipFill>
        <p:spPr>
          <a:xfrm>
            <a:off x="3918965" y="549275"/>
            <a:ext cx="4330861" cy="56515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23</a:t>
            </a:fld>
            <a:endParaRPr lang="en-IN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245883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rgbClr val="4C6B70"/>
                </a:solidFill>
                <a:latin typeface="Bahnschrift Light SemiCondensed" panose="020B0502040204020203" pitchFamily="34" charset="0"/>
              </a:rPr>
              <a:t>PLOT 48 : MATERIAL PALLETTE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1F8C1B8D-EFBE-D9A4-E2BA-369F50E1E6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7" t="56684" r="49661" b="1101"/>
          <a:stretch/>
        </p:blipFill>
        <p:spPr bwMode="auto">
          <a:xfrm rot="5400000">
            <a:off x="986876" y="2933323"/>
            <a:ext cx="1409826" cy="278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6FD46077-B073-BA81-5948-3FEA383FC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879" b="38489"/>
          <a:stretch/>
        </p:blipFill>
        <p:spPr bwMode="auto">
          <a:xfrm>
            <a:off x="311764" y="1653718"/>
            <a:ext cx="2771775" cy="14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>
            <a:extLst>
              <a:ext uri="{FF2B5EF4-FFF2-40B4-BE49-F238E27FC236}">
                <a16:creationId xmlns:a16="http://schemas.microsoft.com/office/drawing/2014/main" id="{0A71C8E5-B216-71D5-0EB6-C2F17AF862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32" t="51845" r="8655" b="44012"/>
          <a:stretch/>
        </p:blipFill>
        <p:spPr bwMode="auto">
          <a:xfrm>
            <a:off x="9000510" y="1665288"/>
            <a:ext cx="2783501" cy="139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7B264F48-389E-711B-2C6A-4D31FB2F8AA7}"/>
              </a:ext>
            </a:extLst>
          </p:cNvPr>
          <p:cNvSpPr txBox="1"/>
          <p:nvPr/>
        </p:nvSpPr>
        <p:spPr>
          <a:xfrm>
            <a:off x="300040" y="5029985"/>
            <a:ext cx="27835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ctr"/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TRAVERTINO STONE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FDB413-DDD8-674D-98B6-A11408F5B6C7}"/>
              </a:ext>
            </a:extLst>
          </p:cNvPr>
          <p:cNvSpPr txBox="1"/>
          <p:nvPr/>
        </p:nvSpPr>
        <p:spPr>
          <a:xfrm>
            <a:off x="9242365" y="3100723"/>
            <a:ext cx="234736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ctr"/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METAL CLADDING IN PANTONE COOL GREY 10 U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6892EA-CEE2-D8D4-10CA-106CECD0CFE8}"/>
              </a:ext>
            </a:extLst>
          </p:cNvPr>
          <p:cNvSpPr txBox="1"/>
          <p:nvPr/>
        </p:nvSpPr>
        <p:spPr>
          <a:xfrm>
            <a:off x="150453" y="3043080"/>
            <a:ext cx="2944813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ctr"/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WHITE SYNTHETIC PAINT WITH GROOVES + ‘C’ CHANNEL SECTION IN PANTONE BRIGHT WHITE (11-0601 TPX)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BDF2625-27DC-682A-FA92-2BF8ADBF5CA7}"/>
              </a:ext>
            </a:extLst>
          </p:cNvPr>
          <p:cNvCxnSpPr>
            <a:cxnSpLocks/>
          </p:cNvCxnSpPr>
          <p:nvPr/>
        </p:nvCxnSpPr>
        <p:spPr>
          <a:xfrm>
            <a:off x="2463524" y="2373233"/>
            <a:ext cx="1952833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79ED0A7-442A-364D-D857-E83208D27C10}"/>
              </a:ext>
            </a:extLst>
          </p:cNvPr>
          <p:cNvCxnSpPr>
            <a:cxnSpLocks/>
          </p:cNvCxnSpPr>
          <p:nvPr/>
        </p:nvCxnSpPr>
        <p:spPr>
          <a:xfrm flipH="1">
            <a:off x="5515583" y="1986034"/>
            <a:ext cx="3900371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7E65B03C-DEB3-6B9F-4F7A-31B11AA06ED7}"/>
              </a:ext>
            </a:extLst>
          </p:cNvPr>
          <p:cNvCxnSpPr>
            <a:cxnSpLocks/>
          </p:cNvCxnSpPr>
          <p:nvPr/>
        </p:nvCxnSpPr>
        <p:spPr>
          <a:xfrm rot="10800000">
            <a:off x="6096001" y="2212906"/>
            <a:ext cx="3476023" cy="2406448"/>
          </a:xfrm>
          <a:prstGeom prst="bentConnector3">
            <a:avLst>
              <a:gd name="adj1" fmla="val 23414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52D3E8B8-B92F-385C-DA01-7B61E55B9B78}"/>
              </a:ext>
            </a:extLst>
          </p:cNvPr>
          <p:cNvCxnSpPr>
            <a:cxnSpLocks/>
          </p:cNvCxnSpPr>
          <p:nvPr/>
        </p:nvCxnSpPr>
        <p:spPr>
          <a:xfrm flipV="1">
            <a:off x="2463524" y="2587557"/>
            <a:ext cx="2439216" cy="1885810"/>
          </a:xfrm>
          <a:prstGeom prst="bentConnector3">
            <a:avLst>
              <a:gd name="adj1" fmla="val 37637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D986CE1D-D595-7D94-C266-7929A553C695}"/>
              </a:ext>
            </a:extLst>
          </p:cNvPr>
          <p:cNvSpPr txBox="1"/>
          <p:nvPr/>
        </p:nvSpPr>
        <p:spPr>
          <a:xfrm>
            <a:off x="9000513" y="5115279"/>
            <a:ext cx="27835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ctr"/>
            <a:r>
              <a:rPr lang="en-GB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VERTICAL WOODEN LOUVRES</a:t>
            </a:r>
          </a:p>
        </p:txBody>
      </p:sp>
    </p:spTree>
    <p:extLst>
      <p:ext uri="{BB962C8B-B14F-4D97-AF65-F5344CB8AC3E}">
        <p14:creationId xmlns:p14="http://schemas.microsoft.com/office/powerpoint/2010/main" val="6302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24</a:t>
            </a:fld>
            <a:endParaRPr lang="en-IN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245883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rgbClr val="4C6B70"/>
                </a:solidFill>
                <a:latin typeface="Bahnschrift Light SemiCondensed" panose="020B0502040204020203" pitchFamily="34" charset="0"/>
              </a:rPr>
              <a:t>PLOT 48 : MATERIAL PALLETTE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D8C84A-347A-4C71-2F5A-76E4E1567A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3421"/>
          <a:stretch/>
        </p:blipFill>
        <p:spPr bwMode="auto">
          <a:xfrm rot="5400000">
            <a:off x="9969246" y="194248"/>
            <a:ext cx="931184" cy="3503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Story pin image">
            <a:extLst>
              <a:ext uri="{FF2B5EF4-FFF2-40B4-BE49-F238E27FC236}">
                <a16:creationId xmlns:a16="http://schemas.microsoft.com/office/drawing/2014/main" id="{E1D19540-510E-F00B-880B-DFA990C815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2770"/>
          <a:stretch/>
        </p:blipFill>
        <p:spPr bwMode="auto">
          <a:xfrm rot="5400000">
            <a:off x="9969246" y="1125432"/>
            <a:ext cx="931184" cy="3503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>
            <a:extLst>
              <a:ext uri="{FF2B5EF4-FFF2-40B4-BE49-F238E27FC236}">
                <a16:creationId xmlns:a16="http://schemas.microsoft.com/office/drawing/2014/main" id="{F5DE0FE7-FA48-D39D-CB04-8F817AC0FF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18"/>
          <a:stretch/>
        </p:blipFill>
        <p:spPr bwMode="auto">
          <a:xfrm rot="5400000">
            <a:off x="9974602" y="3071924"/>
            <a:ext cx="931184" cy="350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id="{0758A91F-39B7-550C-6E4B-B7169689F7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84" b="602"/>
          <a:stretch/>
        </p:blipFill>
        <p:spPr bwMode="auto">
          <a:xfrm rot="5400000">
            <a:off x="9969248" y="-736937"/>
            <a:ext cx="931183" cy="3503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>
            <a:extLst>
              <a:ext uri="{FF2B5EF4-FFF2-40B4-BE49-F238E27FC236}">
                <a16:creationId xmlns:a16="http://schemas.microsoft.com/office/drawing/2014/main" id="{4F0DB151-442A-7E85-683C-6A37C88EC7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" r="15369" b="81148"/>
          <a:stretch/>
        </p:blipFill>
        <p:spPr bwMode="auto">
          <a:xfrm>
            <a:off x="8693745" y="3365161"/>
            <a:ext cx="3498255" cy="99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11632869-4120-4A7D-C51A-F4BA1F926693}"/>
              </a:ext>
            </a:extLst>
          </p:cNvPr>
          <p:cNvSpPr txBox="1"/>
          <p:nvPr/>
        </p:nvSpPr>
        <p:spPr>
          <a:xfrm>
            <a:off x="9895792" y="1192016"/>
            <a:ext cx="22908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r"/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TRAVERTINO STONE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E3DB268-0378-22E5-5CCC-59165A0D9B77}"/>
              </a:ext>
            </a:extLst>
          </p:cNvPr>
          <p:cNvSpPr txBox="1"/>
          <p:nvPr/>
        </p:nvSpPr>
        <p:spPr>
          <a:xfrm>
            <a:off x="10200654" y="1966429"/>
            <a:ext cx="19913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r"/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GREENLAM LAMINATES – 539 URBAN OAK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C625EE9-61F2-633B-D9AD-CF070BA45975}"/>
              </a:ext>
            </a:extLst>
          </p:cNvPr>
          <p:cNvSpPr txBox="1"/>
          <p:nvPr/>
        </p:nvSpPr>
        <p:spPr>
          <a:xfrm>
            <a:off x="10395857" y="2876161"/>
            <a:ext cx="1796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r"/>
            <a:r>
              <a:rPr lang="en-GB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PANTONE BRIGHT WHITE (11-0601 TPX)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0F2E37-A439-0F57-6A8B-B5093D0D6004}"/>
              </a:ext>
            </a:extLst>
          </p:cNvPr>
          <p:cNvSpPr txBox="1"/>
          <p:nvPr/>
        </p:nvSpPr>
        <p:spPr>
          <a:xfrm>
            <a:off x="10559143" y="3929744"/>
            <a:ext cx="16275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r"/>
            <a:r>
              <a:rPr lang="en-GB" sz="1200" dirty="0"/>
              <a:t>VERTICAL WOODEN LOUVRES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40FDBE2-6A40-F74B-2461-E1884D6823A3}"/>
              </a:ext>
            </a:extLst>
          </p:cNvPr>
          <p:cNvSpPr txBox="1"/>
          <p:nvPr/>
        </p:nvSpPr>
        <p:spPr>
          <a:xfrm>
            <a:off x="9895792" y="4821719"/>
            <a:ext cx="22962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algn="r"/>
            <a:r>
              <a:rPr lang="en-GB" sz="1200" dirty="0"/>
              <a:t>METAL CLADDING IN PANTONE COOL GREY 10 U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9A27A817-CB88-C2A3-7103-C8575883102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3" t="21114" r="10347" b="8729"/>
          <a:stretch/>
        </p:blipFill>
        <p:spPr>
          <a:xfrm>
            <a:off x="0" y="549275"/>
            <a:ext cx="8677675" cy="5651500"/>
          </a:xfrm>
          <a:prstGeom prst="rect">
            <a:avLst/>
          </a:prstGeom>
        </p:spPr>
      </p:pic>
      <p:pic>
        <p:nvPicPr>
          <p:cNvPr id="5" name="Picture 4" descr="Urban Concrete Laminate Sheets With Stone Finish From Greenlam">
            <a:extLst>
              <a:ext uri="{FF2B5EF4-FFF2-40B4-BE49-F238E27FC236}">
                <a16:creationId xmlns:a16="http://schemas.microsoft.com/office/drawing/2014/main" id="{C0EDB6BB-C77D-FD7E-624D-F34D433FBE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36" r="24025"/>
          <a:stretch/>
        </p:blipFill>
        <p:spPr bwMode="auto">
          <a:xfrm rot="5400000">
            <a:off x="9964528" y="3975568"/>
            <a:ext cx="951332" cy="3503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04ECDD-47F1-650E-CE8B-B8B2BDBEC1A1}"/>
              </a:ext>
            </a:extLst>
          </p:cNvPr>
          <p:cNvSpPr txBox="1"/>
          <p:nvPr/>
        </p:nvSpPr>
        <p:spPr>
          <a:xfrm>
            <a:off x="9895792" y="5739110"/>
            <a:ext cx="22908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N"/>
            </a:defPPr>
            <a:lvl1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r>
              <a:rPr lang="en-GB" dirty="0"/>
              <a:t>GREENLAM LAMINATES – 539 URBAN OAK</a:t>
            </a:r>
          </a:p>
        </p:txBody>
      </p:sp>
    </p:spTree>
    <p:extLst>
      <p:ext uri="{BB962C8B-B14F-4D97-AF65-F5344CB8AC3E}">
        <p14:creationId xmlns:p14="http://schemas.microsoft.com/office/powerpoint/2010/main" val="306613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953DE1F3-3D06-41E8-9385-F0349CCCC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296863"/>
            <a:ext cx="1176748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mpus Sans ITC" panose="020B0604020202020204" pitchFamily="82" charset="0"/>
                <a:ea typeface="+mn-ea"/>
                <a:cs typeface="Segoe UI Semibold" panose="020B0702040204020203" pitchFamily="34" charset="0"/>
              </a:rPr>
              <a:t>PROPOSED SOBHA HARTLAND VILLA PROJECT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mpus Sans ITC" panose="020B0604020202020204" pitchFamily="82" charset="0"/>
                <a:ea typeface="+mn-ea"/>
                <a:cs typeface="Segoe UI Semibold" panose="020B0702040204020203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N" altLang="en-US" sz="2400" b="1" dirty="0">
                <a:solidFill>
                  <a:prstClr val="white"/>
                </a:solidFill>
                <a:latin typeface="Tempus Sans ITC" panose="020B0604020202020204" pitchFamily="82" charset="0"/>
                <a:cs typeface="Segoe UI Semibold" panose="020B0702040204020203" pitchFamily="34" charset="0"/>
              </a:rPr>
              <a:t>REFERENCES</a:t>
            </a:r>
            <a:endParaRPr kumimoji="0" lang="en-I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empus Sans ITC" panose="020B0604020202020204" pitchFamily="82" charset="0"/>
              <a:ea typeface="+mn-ea"/>
              <a:cs typeface="Segoe UI Semibold" panose="020B07020402040202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6219" y="5901446"/>
            <a:ext cx="1565106" cy="75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14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0626EE-B873-1715-3009-27C4B4838F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7921"/>
          <a:stretch/>
        </p:blipFill>
        <p:spPr>
          <a:xfrm>
            <a:off x="300038" y="619906"/>
            <a:ext cx="4343794" cy="563021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26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REFERENCES – SUNKEN SEATING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28E8D8-F247-5882-5423-6711F588B6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857" y="655579"/>
            <a:ext cx="4436156" cy="5545196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306AD72-AD90-1686-97A4-F4B2CC2430ED}"/>
              </a:ext>
            </a:extLst>
          </p:cNvPr>
          <p:cNvCxnSpPr>
            <a:cxnSpLocks/>
          </p:cNvCxnSpPr>
          <p:nvPr/>
        </p:nvCxnSpPr>
        <p:spPr>
          <a:xfrm>
            <a:off x="2067526" y="1468877"/>
            <a:ext cx="6189055" cy="2950723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97075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8E2C9A2-EC27-7B8B-0AE5-E1FC0C34C6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7921"/>
          <a:stretch/>
        </p:blipFill>
        <p:spPr>
          <a:xfrm>
            <a:off x="303281" y="619906"/>
            <a:ext cx="4343794" cy="5630217"/>
          </a:xfrm>
          <a:prstGeom prst="rect">
            <a:avLst/>
          </a:prstGeom>
        </p:spPr>
      </p:pic>
      <p:pic>
        <p:nvPicPr>
          <p:cNvPr id="3" name="Picture 2" descr="https://i.pinimg.com/564x/fb/ba/92/fbba92f5c3e82e0273d3313619e66af3.jpg">
            <a:extLst>
              <a:ext uri="{FF2B5EF4-FFF2-40B4-BE49-F238E27FC236}">
                <a16:creationId xmlns:a16="http://schemas.microsoft.com/office/drawing/2014/main" id="{990ADD2F-E93A-0160-B30E-B067B9A161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386" y="657225"/>
            <a:ext cx="4755627" cy="560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27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5281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REFERENCES – DOUBLE HEIGHT LIVING SPACE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2FE2A1-D042-1F76-E3CB-AA8DC19EF711}"/>
              </a:ext>
            </a:extLst>
          </p:cNvPr>
          <p:cNvCxnSpPr>
            <a:cxnSpLocks/>
          </p:cNvCxnSpPr>
          <p:nvPr/>
        </p:nvCxnSpPr>
        <p:spPr>
          <a:xfrm>
            <a:off x="2399167" y="3428999"/>
            <a:ext cx="7133939" cy="28386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6826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AA52EC-9A3B-ABC8-21B9-F10A43872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747" y="1498641"/>
            <a:ext cx="7832253" cy="47021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8E2C9A2-EC27-7B8B-0AE5-E1FC0C34C6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7921"/>
          <a:stretch/>
        </p:blipFill>
        <p:spPr>
          <a:xfrm>
            <a:off x="303281" y="619906"/>
            <a:ext cx="4343794" cy="563021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28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5281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REFERENCES – DOUBLE HEIGHT LIVING SPACE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2FE2A1-D042-1F76-E3CB-AA8DC19EF711}"/>
              </a:ext>
            </a:extLst>
          </p:cNvPr>
          <p:cNvCxnSpPr>
            <a:cxnSpLocks/>
          </p:cNvCxnSpPr>
          <p:nvPr/>
        </p:nvCxnSpPr>
        <p:spPr>
          <a:xfrm>
            <a:off x="2399167" y="3428999"/>
            <a:ext cx="4535033" cy="28386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99715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0C2FF0A-155E-519E-B722-B9269E5207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7921"/>
          <a:stretch/>
        </p:blipFill>
        <p:spPr>
          <a:xfrm>
            <a:off x="300038" y="619906"/>
            <a:ext cx="4343794" cy="5630217"/>
          </a:xfrm>
          <a:prstGeom prst="rect">
            <a:avLst/>
          </a:prstGeom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7392F473-4885-63DB-0E9D-3AE006DC52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187" y="657226"/>
            <a:ext cx="4537826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29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5281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REFERENCES – DOUBLE HEIGHT LIVING 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2FE2A1-D042-1F76-E3CB-AA8DC19EF711}"/>
              </a:ext>
            </a:extLst>
          </p:cNvPr>
          <p:cNvCxnSpPr>
            <a:cxnSpLocks/>
          </p:cNvCxnSpPr>
          <p:nvPr/>
        </p:nvCxnSpPr>
        <p:spPr>
          <a:xfrm>
            <a:off x="2140085" y="3900791"/>
            <a:ext cx="5867772" cy="851170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071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219994" y="6407055"/>
            <a:ext cx="407988" cy="36830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12B453-F9E7-4822-8AB8-FCCED42E5D56}" type="slidenum">
              <a:rPr kumimoji="0" lang="en-I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62899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I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62899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0038" y="195560"/>
            <a:ext cx="43193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VILLA PLOT - GA48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4202"/>
          <a:stretch/>
        </p:blipFill>
        <p:spPr>
          <a:xfrm>
            <a:off x="1923803" y="549275"/>
            <a:ext cx="9896722" cy="5640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3757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B195A651-98CF-2C8D-351D-C0E98FD1B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3200" y="657225"/>
            <a:ext cx="3120813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0C2FF0A-155E-519E-B722-B9269E5207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7921"/>
          <a:stretch/>
        </p:blipFill>
        <p:spPr>
          <a:xfrm>
            <a:off x="300038" y="619906"/>
            <a:ext cx="4343794" cy="563021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30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5281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REFERENCES – DOUBLE HEIGHT LIVING 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2FE2A1-D042-1F76-E3CB-AA8DC19EF711}"/>
              </a:ext>
            </a:extLst>
          </p:cNvPr>
          <p:cNvCxnSpPr>
            <a:cxnSpLocks/>
          </p:cNvCxnSpPr>
          <p:nvPr/>
        </p:nvCxnSpPr>
        <p:spPr>
          <a:xfrm>
            <a:off x="2140085" y="3900791"/>
            <a:ext cx="5867772" cy="851170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29716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05CC93-1A52-4A7B-33EA-F98B798A98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7921"/>
          <a:stretch/>
        </p:blipFill>
        <p:spPr>
          <a:xfrm>
            <a:off x="300038" y="619906"/>
            <a:ext cx="4343794" cy="563021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B20329-CC82-CC35-F56C-719F62B9039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474" y="657225"/>
            <a:ext cx="7760971" cy="554355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31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5281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REFERENCES – SWIMMING POOL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2FE2A1-D042-1F76-E3CB-AA8DC19EF711}"/>
              </a:ext>
            </a:extLst>
          </p:cNvPr>
          <p:cNvCxnSpPr>
            <a:cxnSpLocks/>
          </p:cNvCxnSpPr>
          <p:nvPr/>
        </p:nvCxnSpPr>
        <p:spPr>
          <a:xfrm>
            <a:off x="3394953" y="2859932"/>
            <a:ext cx="4105304" cy="3072782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2149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3C02B03-18B2-8D03-A030-31B0E42BB2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675" y="641765"/>
            <a:ext cx="8095325" cy="539688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A05CC93-1A52-4A7B-33EA-F98B798A98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7921"/>
          <a:stretch/>
        </p:blipFill>
        <p:spPr>
          <a:xfrm>
            <a:off x="300038" y="619906"/>
            <a:ext cx="4343794" cy="563021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32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5281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REFERENCES –  LIVING ROOM + SWIMMING POOL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2FE2A1-D042-1F76-E3CB-AA8DC19EF711}"/>
              </a:ext>
            </a:extLst>
          </p:cNvPr>
          <p:cNvCxnSpPr>
            <a:cxnSpLocks/>
          </p:cNvCxnSpPr>
          <p:nvPr/>
        </p:nvCxnSpPr>
        <p:spPr>
          <a:xfrm>
            <a:off x="2171897" y="3596306"/>
            <a:ext cx="5464316" cy="71022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99151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EDEED8F-E4C4-EFE5-F515-0B1C7C5DDF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67"/>
          <a:stretch/>
        </p:blipFill>
        <p:spPr bwMode="auto">
          <a:xfrm>
            <a:off x="6484938" y="657225"/>
            <a:ext cx="5299075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A05CC93-1A52-4A7B-33EA-F98B798A98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7921"/>
          <a:stretch/>
        </p:blipFill>
        <p:spPr>
          <a:xfrm>
            <a:off x="285296" y="619906"/>
            <a:ext cx="4343794" cy="563021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33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5281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REFERENCES – DECK AND SUNKEN SEATING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2FE2A1-D042-1F76-E3CB-AA8DC19EF711}"/>
              </a:ext>
            </a:extLst>
          </p:cNvPr>
          <p:cNvCxnSpPr>
            <a:cxnSpLocks/>
          </p:cNvCxnSpPr>
          <p:nvPr/>
        </p:nvCxnSpPr>
        <p:spPr>
          <a:xfrm>
            <a:off x="1001949" y="1313234"/>
            <a:ext cx="6196519" cy="2645923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61855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0CF72313-FB19-E532-B2B4-59F55E4470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" r="6099"/>
          <a:stretch/>
        </p:blipFill>
        <p:spPr bwMode="auto">
          <a:xfrm>
            <a:off x="6634192" y="660326"/>
            <a:ext cx="5149821" cy="554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A05CC93-1A52-4A7B-33EA-F98B798A98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7921"/>
          <a:stretch/>
        </p:blipFill>
        <p:spPr>
          <a:xfrm>
            <a:off x="303281" y="619906"/>
            <a:ext cx="4343794" cy="563021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34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5281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REFERENCES – LIVING 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2FE2A1-D042-1F76-E3CB-AA8DC19EF711}"/>
              </a:ext>
            </a:extLst>
          </p:cNvPr>
          <p:cNvCxnSpPr>
            <a:cxnSpLocks/>
          </p:cNvCxnSpPr>
          <p:nvPr/>
        </p:nvCxnSpPr>
        <p:spPr>
          <a:xfrm flipV="1">
            <a:off x="2363820" y="3152116"/>
            <a:ext cx="4961107" cy="1410156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31708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CB515F4B-5CDF-7364-2A0D-B9AFC11B2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093" y="658056"/>
            <a:ext cx="4437920" cy="554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A05CC93-1A52-4A7B-33EA-F98B798A98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7921"/>
          <a:stretch/>
        </p:blipFill>
        <p:spPr>
          <a:xfrm>
            <a:off x="300038" y="619906"/>
            <a:ext cx="4343794" cy="563021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35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5281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REFERENCES – LIVING 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2FE2A1-D042-1F76-E3CB-AA8DC19EF711}"/>
              </a:ext>
            </a:extLst>
          </p:cNvPr>
          <p:cNvCxnSpPr>
            <a:cxnSpLocks/>
          </p:cNvCxnSpPr>
          <p:nvPr/>
        </p:nvCxnSpPr>
        <p:spPr>
          <a:xfrm>
            <a:off x="2395288" y="3550596"/>
            <a:ext cx="5581392" cy="0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63927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BFAFDC3A-8A44-65FF-F5BB-6AB382CED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2163" y="657225"/>
            <a:ext cx="3691850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A05CC93-1A52-4A7B-33EA-F98B798A98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7921"/>
          <a:stretch/>
        </p:blipFill>
        <p:spPr>
          <a:xfrm>
            <a:off x="300038" y="619906"/>
            <a:ext cx="4343794" cy="563021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36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5281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REFERENCES – DINING 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2FE2A1-D042-1F76-E3CB-AA8DC19EF711}"/>
              </a:ext>
            </a:extLst>
          </p:cNvPr>
          <p:cNvCxnSpPr>
            <a:cxnSpLocks/>
          </p:cNvCxnSpPr>
          <p:nvPr/>
        </p:nvCxnSpPr>
        <p:spPr>
          <a:xfrm>
            <a:off x="2374583" y="2577830"/>
            <a:ext cx="7343349" cy="1819072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45256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813A5EA7-5ED7-3007-09D5-E0EC68BBD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34788" y="651550"/>
            <a:ext cx="5549225" cy="554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A05CC93-1A52-4A7B-33EA-F98B798A98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000" r="-2079"/>
          <a:stretch/>
        </p:blipFill>
        <p:spPr>
          <a:xfrm>
            <a:off x="193507" y="619906"/>
            <a:ext cx="4343794" cy="563021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37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5281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REFERENCES – BEDROOM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2FE2A1-D042-1F76-E3CB-AA8DC19EF711}"/>
              </a:ext>
            </a:extLst>
          </p:cNvPr>
          <p:cNvCxnSpPr>
            <a:cxnSpLocks/>
          </p:cNvCxnSpPr>
          <p:nvPr/>
        </p:nvCxnSpPr>
        <p:spPr>
          <a:xfrm>
            <a:off x="1811338" y="2106038"/>
            <a:ext cx="6196519" cy="2645923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34072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A9ED6CB2-4A79-912F-EECF-0009BA552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975" y="657225"/>
            <a:ext cx="5543550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A05CC93-1A52-4A7B-33EA-F98B798A98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000" r="-2079"/>
          <a:stretch/>
        </p:blipFill>
        <p:spPr>
          <a:xfrm>
            <a:off x="142875" y="619906"/>
            <a:ext cx="4343794" cy="563021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38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5281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REFERENCES – BEDROOM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2FE2A1-D042-1F76-E3CB-AA8DC19EF711}"/>
              </a:ext>
            </a:extLst>
          </p:cNvPr>
          <p:cNvCxnSpPr>
            <a:cxnSpLocks/>
          </p:cNvCxnSpPr>
          <p:nvPr/>
        </p:nvCxnSpPr>
        <p:spPr>
          <a:xfrm flipV="1">
            <a:off x="3171217" y="4751961"/>
            <a:ext cx="4836640" cy="637162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86800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0E9FE20B-8BF1-B673-FA75-0FF8899FF1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" r="40648"/>
          <a:stretch/>
        </p:blipFill>
        <p:spPr bwMode="auto">
          <a:xfrm>
            <a:off x="6096000" y="657225"/>
            <a:ext cx="5724525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A05CC93-1A52-4A7B-33EA-F98B798A98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000" r="-2079"/>
          <a:stretch/>
        </p:blipFill>
        <p:spPr>
          <a:xfrm>
            <a:off x="142875" y="619906"/>
            <a:ext cx="4343794" cy="563021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39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5281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REFERENCES – DRESSER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2FE2A1-D042-1F76-E3CB-AA8DC19EF711}"/>
              </a:ext>
            </a:extLst>
          </p:cNvPr>
          <p:cNvCxnSpPr>
            <a:cxnSpLocks/>
          </p:cNvCxnSpPr>
          <p:nvPr/>
        </p:nvCxnSpPr>
        <p:spPr>
          <a:xfrm>
            <a:off x="3492230" y="2675106"/>
            <a:ext cx="4007796" cy="1410511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414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219994" y="6407055"/>
            <a:ext cx="407988" cy="36830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12B453-F9E7-4822-8AB8-FCCED42E5D56}" type="slidenum">
              <a:rPr kumimoji="0" lang="en-I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62899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I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62899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0038" y="195561"/>
            <a:ext cx="57088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VILLA PLOT- GA48 : REQUIREMENTS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6656" y="657226"/>
            <a:ext cx="8986783" cy="536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4289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40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5281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REFERENCES – ELEVATION MATERIALS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0FB1A69-FABB-F813-8AAA-039A74BF8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81" y="657226"/>
            <a:ext cx="5074827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1F7335F-6DEB-9846-0049-A556ED6885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7582" y="657225"/>
            <a:ext cx="4445896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853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41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5281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REFERENCES – ELEVATION MATERIALS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C4DD5B-E9F4-7E0B-D278-1259676DA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00" y="657225"/>
            <a:ext cx="98552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4325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>
            <a:extLst>
              <a:ext uri="{FF2B5EF4-FFF2-40B4-BE49-F238E27FC236}">
                <a16:creationId xmlns:a16="http://schemas.microsoft.com/office/drawing/2014/main" id="{953DE1F3-3D06-41E8-9385-F0349CCCC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0044" y="3067050"/>
            <a:ext cx="47525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IN" altLang="en-US" sz="2800" spc="300" dirty="0">
                <a:solidFill>
                  <a:schemeClr val="bg1">
                    <a:lumMod val="95000"/>
                  </a:schemeClr>
                </a:solidFill>
                <a:latin typeface="Bahnschrift SemiCondensed" panose="020B0502040204020203" pitchFamily="34" charset="0"/>
                <a:cs typeface="Segoe UI Semibold" panose="020B0702040204020203" pitchFamily="34" charset="0"/>
              </a:rPr>
              <a:t>END OF DOCUMENT</a:t>
            </a:r>
            <a:endParaRPr lang="en-IN" altLang="en-US" sz="2400" spc="300" dirty="0">
              <a:solidFill>
                <a:schemeClr val="bg1">
                  <a:lumMod val="95000"/>
                </a:schemeClr>
              </a:solidFill>
              <a:latin typeface="Bahnschrift SemiCondensed" panose="020B05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14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953DE1F3-3D06-41E8-9385-F0349CCCC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296863"/>
            <a:ext cx="117674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mpus Sans ITC" panose="020B0604020202020204" pitchFamily="82" charset="0"/>
                <a:ea typeface="+mn-ea"/>
                <a:cs typeface="Segoe UI Semibold" panose="020B0702040204020203" pitchFamily="34" charset="0"/>
              </a:rPr>
              <a:t>PROPOSED SOBHA HARTLAND VILLA PROJECT  - GA48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6219" y="5901446"/>
            <a:ext cx="1565106" cy="75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039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6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31872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SITE PLAN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0958671" y="522159"/>
            <a:ext cx="468104" cy="302802"/>
            <a:chOff x="10309824" y="4053340"/>
            <a:chExt cx="468104" cy="302802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43" r="59150" b="31585"/>
            <a:stretch/>
          </p:blipFill>
          <p:spPr>
            <a:xfrm rot="19105628">
              <a:off x="10309824" y="4059335"/>
              <a:ext cx="265411" cy="296807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542" t="16316" r="23388" b="33862"/>
            <a:stretch/>
          </p:blipFill>
          <p:spPr>
            <a:xfrm>
              <a:off x="10589051" y="4053340"/>
              <a:ext cx="188877" cy="281815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AC27CFAD-F355-EA15-17A8-EE9A03B4866C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 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F6BC24-5BC6-2D68-4743-981CB13575EA}"/>
              </a:ext>
            </a:extLst>
          </p:cNvPr>
          <p:cNvSpPr txBox="1"/>
          <p:nvPr/>
        </p:nvSpPr>
        <p:spPr>
          <a:xfrm>
            <a:off x="9700791" y="5830971"/>
            <a:ext cx="24912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rgbClr val="4C6B70"/>
                </a:solidFill>
                <a:latin typeface="Bahnschrift Light SemiCondensed" panose="020B0502040204020203" pitchFamily="34" charset="0"/>
              </a:rPr>
              <a:t>SITE PLAN WITH DIMENSION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D8F749-D30E-2D3A-775E-0588E55E9E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3576" y="296863"/>
            <a:ext cx="3083001" cy="59039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A218CA2-C2C4-03CE-A47F-6B05037121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96861"/>
            <a:ext cx="3319498" cy="563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889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7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2491309" y="318671"/>
            <a:ext cx="31872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GROUND FLOOR PLAN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0958671" y="522159"/>
            <a:ext cx="468104" cy="302802"/>
            <a:chOff x="10309824" y="4053340"/>
            <a:chExt cx="468104" cy="302802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43" r="59150" b="31585"/>
            <a:stretch/>
          </p:blipFill>
          <p:spPr>
            <a:xfrm rot="19105628">
              <a:off x="10309824" y="4059335"/>
              <a:ext cx="265411" cy="296807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542" t="16316" r="23388" b="33862"/>
            <a:stretch/>
          </p:blipFill>
          <p:spPr>
            <a:xfrm>
              <a:off x="10589051" y="4053340"/>
              <a:ext cx="188877" cy="281815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250AFEE-D319-06C0-0041-8A44001102AD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F4D7B9-40C7-A78F-C22E-4292BBF72C57}"/>
              </a:ext>
            </a:extLst>
          </p:cNvPr>
          <p:cNvSpPr txBox="1"/>
          <p:nvPr/>
        </p:nvSpPr>
        <p:spPr>
          <a:xfrm>
            <a:off x="7797430" y="318671"/>
            <a:ext cx="31872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FIRST FLOOR PLAN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F35A70-1DD6-A7A2-7174-B5EC416C1B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4771" y="657226"/>
            <a:ext cx="848754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690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8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1377100" y="318671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GROUND FLOOR PLAN WITH DIMENSIONS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0958671" y="522159"/>
            <a:ext cx="468104" cy="302802"/>
            <a:chOff x="10309824" y="4053340"/>
            <a:chExt cx="468104" cy="302802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43" r="59150" b="31585"/>
            <a:stretch/>
          </p:blipFill>
          <p:spPr>
            <a:xfrm rot="19105628">
              <a:off x="10309824" y="4059335"/>
              <a:ext cx="265411" cy="296807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542" t="16316" r="23388" b="33862"/>
            <a:stretch/>
          </p:blipFill>
          <p:spPr>
            <a:xfrm>
              <a:off x="10589051" y="4053340"/>
              <a:ext cx="188877" cy="281815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BBA3407-9123-DAE4-971D-6FA26EEE099E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 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6918792" y="318671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FIRST FLOOR PLAN WITH DIMENSIONS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46501D-C656-1D50-DC7A-919BEA5850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221" y="657225"/>
            <a:ext cx="9241417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874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B453-F9E7-4822-8AB8-FCCED42E5D56}" type="slidenum">
              <a:rPr lang="en-IN" altLang="en-US" smtClean="0"/>
              <a:pPr/>
              <a:t>9</a:t>
            </a:fld>
            <a:endParaRPr lang="en-I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15752-61E8-45FB-A94E-491F8FC8AF71}"/>
              </a:ext>
            </a:extLst>
          </p:cNvPr>
          <p:cNvSpPr txBox="1"/>
          <p:nvPr/>
        </p:nvSpPr>
        <p:spPr>
          <a:xfrm>
            <a:off x="303281" y="318671"/>
            <a:ext cx="35284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TERRACE PLAN WITH DIMENSIONS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0958671" y="522159"/>
            <a:ext cx="468104" cy="302802"/>
            <a:chOff x="10309824" y="4053340"/>
            <a:chExt cx="468104" cy="302802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43" r="59150" b="31585"/>
            <a:stretch/>
          </p:blipFill>
          <p:spPr>
            <a:xfrm rot="19105628">
              <a:off x="10309824" y="4059335"/>
              <a:ext cx="265411" cy="296807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542" t="16316" r="23388" b="33862"/>
            <a:stretch/>
          </p:blipFill>
          <p:spPr>
            <a:xfrm>
              <a:off x="10589051" y="4053340"/>
              <a:ext cx="188877" cy="281815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3F5A83F-4901-44BC-59BC-01A01B6C44E1}"/>
              </a:ext>
            </a:extLst>
          </p:cNvPr>
          <p:cNvSpPr txBox="1"/>
          <p:nvPr/>
        </p:nvSpPr>
        <p:spPr>
          <a:xfrm>
            <a:off x="6078533" y="6396038"/>
            <a:ext cx="52090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PLOT</a:t>
            </a:r>
            <a:r>
              <a:rPr kumimoji="0" lang="en-GB" b="0" i="0" u="none" strike="noStrike" kern="1200" cap="none" spc="0" normalizeH="0" noProof="0" dirty="0">
                <a:ln>
                  <a:noFill/>
                </a:ln>
                <a:solidFill>
                  <a:srgbClr val="4C6B70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– GA48 | 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4C6B70"/>
              </a:solidFill>
              <a:effectLst/>
              <a:uLnTx/>
              <a:uFillTx/>
              <a:latin typeface="Bahnschrift Light Semi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99F19C-08CE-ABFB-F820-EC97097E2F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9133" y="676557"/>
            <a:ext cx="3087127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2155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100829_Homes references" id="{53003CF0-FFEC-471F-97AD-80D26B3899D2}" vid="{13831D38-1C48-4FCB-BDD5-F60D6A881B2C}"/>
    </a:ext>
  </a:extLst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100829_Homes references" id="{53003CF0-FFEC-471F-97AD-80D26B3899D2}" vid="{5287DB68-7E28-4990-A027-33A49A97E170}"/>
    </a:ext>
  </a:extLst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100829_Homes references" id="{53003CF0-FFEC-471F-97AD-80D26B3899D2}" vid="{5287DB68-7E28-4990-A027-33A49A97E17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202100829_Homes references</Template>
  <TotalTime>31870</TotalTime>
  <Words>526</Words>
  <Application>Microsoft Office PowerPoint</Application>
  <PresentationFormat>Widescreen</PresentationFormat>
  <Paragraphs>176</Paragraphs>
  <Slides>42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42</vt:i4>
      </vt:variant>
    </vt:vector>
  </HeadingPairs>
  <TitlesOfParts>
    <vt:vector size="52" baseType="lpstr">
      <vt:lpstr>Arial</vt:lpstr>
      <vt:lpstr>Bahnschrift</vt:lpstr>
      <vt:lpstr>Bahnschrift Light SemiCondensed</vt:lpstr>
      <vt:lpstr>Bahnschrift SemiCondensed</vt:lpstr>
      <vt:lpstr>Calibri</vt:lpstr>
      <vt:lpstr>Calibri Light</vt:lpstr>
      <vt:lpstr>Tempus Sans ITC</vt:lpstr>
      <vt:lpstr>1_Office Theme</vt:lpstr>
      <vt:lpstr>4_Office Theme</vt:lpstr>
      <vt:lpstr>5_Office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Malvika Lotankar</cp:lastModifiedBy>
  <cp:revision>470</cp:revision>
  <cp:lastPrinted>2024-04-03T06:58:34Z</cp:lastPrinted>
  <dcterms:created xsi:type="dcterms:W3CDTF">2021-09-13T05:02:31Z</dcterms:created>
  <dcterms:modified xsi:type="dcterms:W3CDTF">2024-06-19T16:57:34Z</dcterms:modified>
</cp:coreProperties>
</file>