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sldIdLst>
    <p:sldId id="640" r:id="rId5"/>
    <p:sldId id="672" r:id="rId6"/>
    <p:sldId id="693" r:id="rId7"/>
    <p:sldId id="674" r:id="rId8"/>
    <p:sldId id="694" r:id="rId9"/>
    <p:sldId id="696" r:id="rId10"/>
    <p:sldId id="675" r:id="rId11"/>
    <p:sldId id="695" r:id="rId12"/>
    <p:sldId id="697" r:id="rId13"/>
    <p:sldId id="673" r:id="rId14"/>
    <p:sldId id="698" r:id="rId15"/>
    <p:sldId id="699" r:id="rId16"/>
    <p:sldId id="680" r:id="rId17"/>
    <p:sldId id="681" r:id="rId18"/>
    <p:sldId id="682" r:id="rId19"/>
    <p:sldId id="683" r:id="rId20"/>
    <p:sldId id="676" r:id="rId21"/>
    <p:sldId id="677" r:id="rId22"/>
    <p:sldId id="678" r:id="rId23"/>
    <p:sldId id="679" r:id="rId24"/>
    <p:sldId id="685" r:id="rId25"/>
    <p:sldId id="690" r:id="rId26"/>
    <p:sldId id="692" r:id="rId27"/>
    <p:sldId id="691" r:id="rId28"/>
    <p:sldId id="700" r:id="rId29"/>
    <p:sldId id="701" r:id="rId30"/>
    <p:sldId id="622" r:id="rId31"/>
  </p:sldIdLst>
  <p:sldSz cx="12192000" cy="6858000"/>
  <p:notesSz cx="7315200" cy="9601200"/>
  <p:defaultTextStyle>
    <a:defPPr>
      <a:defRPr lang="en-I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  <p15:guide id="5" pos="7537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CA7"/>
    <a:srgbClr val="C00000"/>
    <a:srgbClr val="FFB3B3"/>
    <a:srgbClr val="FFFF00"/>
    <a:srgbClr val="A82610"/>
    <a:srgbClr val="D7A791"/>
    <a:srgbClr val="FFFFFF"/>
    <a:srgbClr val="4C6B70"/>
    <a:srgbClr val="628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24" y="114"/>
      </p:cViewPr>
      <p:guideLst>
        <p:guide orient="horz" pos="119"/>
        <p:guide pos="121"/>
        <p:guide orient="horz" pos="4201"/>
        <p:guide pos="7537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0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43946C-7ADE-41BE-B2D6-626252A15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11D447-1319-4545-92ED-7C68661033DB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63659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CBC3E4-D360-457F-B86A-D162E2002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9776FF-8ACE-4E89-BB33-961DDAEEA8BA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33592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2BB4597-7F43-4A90-8E28-D9125AE0A3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7CA5A-E801-4A89-89DA-A5B87E82EFCD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90028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8A7398-E4EC-4D31-B219-C7A67C068B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151"/>
          <a:stretch>
            <a:fillRect/>
          </a:stretch>
        </p:blipFill>
        <p:spPr bwMode="auto">
          <a:xfrm>
            <a:off x="5993816" y="-2"/>
            <a:ext cx="6198183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>
            <a:extLst>
              <a:ext uri="{FF2B5EF4-FFF2-40B4-BE49-F238E27FC236}">
                <a16:creationId xmlns:a16="http://schemas.microsoft.com/office/drawing/2014/main" id="{9F8F3D20-0A01-4E6D-9ACE-DB838478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151"/>
          <a:stretch>
            <a:fillRect/>
          </a:stretch>
        </p:blipFill>
        <p:spPr bwMode="auto">
          <a:xfrm>
            <a:off x="-22225" y="0"/>
            <a:ext cx="6024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>
            <a:extLst>
              <a:ext uri="{FF2B5EF4-FFF2-40B4-BE49-F238E27FC236}">
                <a16:creationId xmlns:a16="http://schemas.microsoft.com/office/drawing/2014/main" id="{5314CF88-BAA6-4F04-A5C3-E45BF178ED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75" y="5522913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CB600-180E-4F71-B3E8-D191DF830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375" y="6161088"/>
            <a:ext cx="479425" cy="409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fld id="{2BB2E654-54DA-47CF-AA28-0614510BB84C}" type="slidenum">
              <a:rPr lang="en-IN" altLang="en-US"/>
              <a:pPr/>
              <a:t>‹#›</a:t>
            </a:fld>
            <a:endParaRPr lang="en-IN" altLang="en-US"/>
          </a:p>
        </p:txBody>
      </p:sp>
      <p:pic>
        <p:nvPicPr>
          <p:cNvPr id="2051" name="Picture 9">
            <a:extLst>
              <a:ext uri="{FF2B5EF4-FFF2-40B4-BE49-F238E27FC236}">
                <a16:creationId xmlns:a16="http://schemas.microsoft.com/office/drawing/2014/main" id="{CA75EA6B-4C63-47AA-AD5B-39F6F6AE4C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5875338"/>
            <a:ext cx="11557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B2F46-0FC0-4EEB-AD7E-B120701DC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375" y="6161088"/>
            <a:ext cx="479425" cy="409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628990"/>
                </a:solidFill>
              </a:defRPr>
            </a:lvl1pPr>
          </a:lstStyle>
          <a:p>
            <a:fld id="{1D3BC950-664A-4AF0-9C08-A90F58555CFE}" type="slidenum">
              <a:rPr lang="en-IN" altLang="en-US"/>
              <a:pPr/>
              <a:t>‹#›</a:t>
            </a:fld>
            <a:endParaRPr lang="en-IN" altLang="en-US"/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34721079-391C-41F8-A592-4A448B0E2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213" y="571182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70702227-EDDC-4149-9083-52FE29502F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900" y="61214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CB8ABF-27DF-40A4-9BD1-B20F270FC66D}"/>
              </a:ext>
            </a:extLst>
          </p:cNvPr>
          <p:cNvCxnSpPr/>
          <p:nvPr/>
        </p:nvCxnSpPr>
        <p:spPr>
          <a:xfrm>
            <a:off x="0" y="6345238"/>
            <a:ext cx="11501438" cy="0"/>
          </a:xfrm>
          <a:prstGeom prst="line">
            <a:avLst/>
          </a:prstGeom>
          <a:ln w="22225">
            <a:solidFill>
              <a:srgbClr val="4C6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DFF686B-E015-4E51-A64A-AC140031C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396038"/>
            <a:ext cx="407988" cy="368300"/>
          </a:xfrm>
          <a:prstGeom prst="rect">
            <a:avLst/>
          </a:prstGeom>
          <a:ln w="3175">
            <a:solidFill>
              <a:srgbClr val="62899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628990"/>
                </a:solidFill>
                <a:latin typeface="Bahnschrift Light SemiCondensed" panose="020B0502040204020203" pitchFamily="34" charset="0"/>
              </a:defRPr>
            </a:lvl1pPr>
          </a:lstStyle>
          <a:p>
            <a:fld id="{422962EB-05E9-42BB-9708-1FE7CD1C519D}" type="slidenum">
              <a:rPr lang="en-IN" altLang="en-US"/>
              <a:pPr/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FBB18E-4AA5-45E9-BAB3-5A5863A54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" b="7217"/>
          <a:stretch/>
        </p:blipFill>
        <p:spPr>
          <a:xfrm>
            <a:off x="0" y="745724"/>
            <a:ext cx="12192000" cy="4847208"/>
          </a:xfrm>
          <a:prstGeom prst="rect">
            <a:avLst/>
          </a:prstGeom>
        </p:spPr>
      </p:pic>
      <p:sp>
        <p:nvSpPr>
          <p:cNvPr id="5122" name="TextBox 1">
            <a:extLst>
              <a:ext uri="{FF2B5EF4-FFF2-40B4-BE49-F238E27FC236}">
                <a16:creationId xmlns:a16="http://schemas.microsoft.com/office/drawing/2014/main" id="{9336FDBD-CADE-4E18-AB97-E41A6F06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26" y="387123"/>
            <a:ext cx="1000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400" b="1" dirty="0">
                <a:solidFill>
                  <a:schemeClr val="bg1"/>
                </a:solidFill>
                <a:latin typeface="Tempus Sans ITC" panose="04020404030007020202" pitchFamily="82" charset="0"/>
                <a:cs typeface="Segoe UI Semibold" panose="020B0702040204020203" pitchFamily="34" charset="0"/>
              </a:rPr>
              <a:t>RESIDENCE OF MRS JYOTI &amp; MR. SHEKHAR REDDY, HYDERABAD</a:t>
            </a:r>
          </a:p>
        </p:txBody>
      </p:sp>
      <p:sp>
        <p:nvSpPr>
          <p:cNvPr id="5123" name="TextBox 5">
            <a:extLst>
              <a:ext uri="{FF2B5EF4-FFF2-40B4-BE49-F238E27FC236}">
                <a16:creationId xmlns:a16="http://schemas.microsoft.com/office/drawing/2014/main" id="{2DEF34D2-AC3B-4213-B970-EA1F6D7C8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26" y="5918191"/>
            <a:ext cx="1359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 smtClean="0">
                <a:solidFill>
                  <a:srgbClr val="4C6B70"/>
                </a:solidFill>
                <a:latin typeface="Tempus Sans ITC" panose="04020404030007020202" pitchFamily="82" charset="0"/>
                <a:cs typeface="Segoe UI Semibold" panose="020B0702040204020203" pitchFamily="34" charset="0"/>
              </a:rPr>
              <a:t>June </a:t>
            </a:r>
            <a:r>
              <a:rPr lang="en-IN" altLang="en-US" sz="2000" b="1" dirty="0">
                <a:solidFill>
                  <a:srgbClr val="4C6B70"/>
                </a:solidFill>
                <a:latin typeface="Tempus Sans ITC" panose="04020404030007020202" pitchFamily="82" charset="0"/>
                <a:cs typeface="Segoe UI Semibold" panose="020B0702040204020203" pitchFamily="34" charset="0"/>
              </a:rPr>
              <a:t>2022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336FDBD-CADE-4E18-AB97-E41A6F06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5108814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4020404030007020202" pitchFamily="82" charset="0"/>
                <a:cs typeface="Segoe UI Semibold" panose="020B0702040204020203" pitchFamily="34" charset="0"/>
              </a:rPr>
              <a:t>SCHEMATIC DESIGN </a:t>
            </a:r>
            <a:r>
              <a:rPr lang="en-IN" altLang="en-US" sz="2000" b="1" dirty="0" smtClean="0">
                <a:solidFill>
                  <a:schemeClr val="bg1"/>
                </a:solidFill>
                <a:latin typeface="Tempus Sans ITC" panose="04020404030007020202" pitchFamily="82" charset="0"/>
                <a:cs typeface="Segoe UI Semibold" panose="020B0702040204020203" pitchFamily="34" charset="0"/>
              </a:rPr>
              <a:t>PROPOSAL</a:t>
            </a:r>
            <a:endParaRPr lang="en-IN" altLang="en-US" sz="2000" b="1" dirty="0">
              <a:solidFill>
                <a:schemeClr val="bg1"/>
              </a:solidFill>
              <a:latin typeface="Tempus Sans ITC" panose="04020404030007020202" pitchFamily="82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10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121296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Roof  Plan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75" t="10869" r="13001" b="13279"/>
          <a:stretch/>
        </p:blipFill>
        <p:spPr>
          <a:xfrm>
            <a:off x="2067733" y="0"/>
            <a:ext cx="8891963" cy="62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11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185762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Roof  Plan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Beam layout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Proposed by </a:t>
            </a:r>
            <a:r>
              <a:rPr lang="en-US" sz="2000" dirty="0" smtClean="0">
                <a:solidFill>
                  <a:srgbClr val="4C6B70"/>
                </a:solidFill>
              </a:rPr>
              <a:t>IBS</a:t>
            </a:r>
            <a:endParaRPr lang="en-US" sz="2000" dirty="0">
              <a:solidFill>
                <a:srgbClr val="4C6B7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01" t="24700" r="16582" b="34986"/>
          <a:stretch/>
        </p:blipFill>
        <p:spPr>
          <a:xfrm>
            <a:off x="660036" y="1204059"/>
            <a:ext cx="10954883" cy="49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12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2276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Roof  Plan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Beam </a:t>
            </a:r>
            <a:r>
              <a:rPr lang="en-US" sz="2000" dirty="0" smtClean="0">
                <a:solidFill>
                  <a:srgbClr val="4C6B70"/>
                </a:solidFill>
              </a:rPr>
              <a:t>layout VAMA</a:t>
            </a:r>
            <a:endParaRPr lang="en-US" sz="2000" dirty="0">
              <a:solidFill>
                <a:srgbClr val="4C6B7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rgbClr val="4C6B70"/>
              </a:solidFill>
              <a:latin typeface="+mj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11" t="4566" r="7666" b="5090"/>
          <a:stretch/>
        </p:blipFill>
        <p:spPr>
          <a:xfrm>
            <a:off x="3140234" y="188913"/>
            <a:ext cx="7394415" cy="592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13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60524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East elevation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76" t="31374" r="5527" b="30220"/>
          <a:stretch/>
        </p:blipFill>
        <p:spPr>
          <a:xfrm>
            <a:off x="54682" y="1694896"/>
            <a:ext cx="12086518" cy="39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14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78170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South Elevation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8" t="28914" r="5003" b="25670"/>
          <a:stretch/>
        </p:blipFill>
        <p:spPr>
          <a:xfrm>
            <a:off x="295050" y="1076325"/>
            <a:ext cx="11677348" cy="46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15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784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North Elevation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70" t="25871" r="8468" b="23452"/>
          <a:stretch/>
        </p:blipFill>
        <p:spPr>
          <a:xfrm>
            <a:off x="380206" y="953855"/>
            <a:ext cx="11682351" cy="50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16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70668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West Elevation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876" t="22440" r="6876" b="34160"/>
          <a:stretch/>
        </p:blipFill>
        <p:spPr>
          <a:xfrm>
            <a:off x="192088" y="1257301"/>
            <a:ext cx="11897855" cy="40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17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26669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Section -5 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03" t="28414" r="7294" b="30469"/>
          <a:stretch/>
        </p:blipFill>
        <p:spPr>
          <a:xfrm>
            <a:off x="227980" y="1445351"/>
            <a:ext cx="11786220" cy="40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18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2089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Section -6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55" t="28732" r="5471" b="30118"/>
          <a:stretch/>
        </p:blipFill>
        <p:spPr>
          <a:xfrm>
            <a:off x="72918" y="1543050"/>
            <a:ext cx="11936443" cy="39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19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26669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Section -7 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61" t="31729" r="17488" b="28254"/>
          <a:stretch/>
        </p:blipFill>
        <p:spPr>
          <a:xfrm>
            <a:off x="101599" y="604897"/>
            <a:ext cx="12006366" cy="54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204395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Ground Floor Plan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47" t="9362" r="11234" b="9050"/>
          <a:stretch/>
        </p:blipFill>
        <p:spPr>
          <a:xfrm>
            <a:off x="2407429" y="182732"/>
            <a:ext cx="8212571" cy="60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20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96881" y="188913"/>
            <a:ext cx="12089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Section -8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66" t="31180" r="13195" b="31075"/>
          <a:stretch/>
        </p:blipFill>
        <p:spPr>
          <a:xfrm>
            <a:off x="380206" y="897951"/>
            <a:ext cx="11391227" cy="49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21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7852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Views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" y="589023"/>
            <a:ext cx="11405858" cy="55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22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-11183"/>
            <a:ext cx="7852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Views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8" y="522535"/>
            <a:ext cx="11816479" cy="57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23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-11183"/>
            <a:ext cx="7852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Views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7" y="533401"/>
            <a:ext cx="11376282" cy="54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24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7852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Views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8" y="634219"/>
            <a:ext cx="11697260" cy="56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25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7852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Views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0" y="589023"/>
            <a:ext cx="11623675" cy="56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26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7852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Views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9778" r="15592" b="7022"/>
          <a:stretch/>
        </p:blipFill>
        <p:spPr>
          <a:xfrm>
            <a:off x="1059982" y="413357"/>
            <a:ext cx="10724483" cy="57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34A0EEA1-285E-4988-A456-4B6C7D42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294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400" b="1" dirty="0">
                <a:solidFill>
                  <a:schemeClr val="bg1"/>
                </a:solidFill>
                <a:latin typeface="Tempus Sans ITC" panose="04020404030007020202" pitchFamily="82" charset="0"/>
                <a:cs typeface="Segoe UI Semibold" panose="020B07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136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16255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Ground Floor-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Beam Layout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895" t="17973" r="16293" b="13646"/>
          <a:stretch/>
        </p:blipFill>
        <p:spPr>
          <a:xfrm>
            <a:off x="2459138" y="0"/>
            <a:ext cx="8575879" cy="62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17073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First Floor Plan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05" t="15777" r="14616" b="13804"/>
          <a:stretch/>
        </p:blipFill>
        <p:spPr>
          <a:xfrm>
            <a:off x="1899479" y="37194"/>
            <a:ext cx="9467021" cy="62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5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185762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First Floor –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Beam </a:t>
            </a:r>
            <a:r>
              <a:rPr lang="en-US" sz="2000" dirty="0" smtClean="0">
                <a:solidFill>
                  <a:srgbClr val="4C6B70"/>
                </a:solidFill>
              </a:rPr>
              <a:t>Layout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Proposed by IBS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65" t="10776" r="18965" b="17322"/>
          <a:stretch/>
        </p:blipFill>
        <p:spPr>
          <a:xfrm>
            <a:off x="2978262" y="188913"/>
            <a:ext cx="7326880" cy="60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6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9708" y="188913"/>
            <a:ext cx="2421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First Floor –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Beam </a:t>
            </a:r>
            <a:r>
              <a:rPr lang="en-US" sz="2000" dirty="0" smtClean="0">
                <a:solidFill>
                  <a:srgbClr val="4C6B70"/>
                </a:solidFill>
              </a:rPr>
              <a:t>Layout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VAMA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38" t="3061" r="4563" b="3788"/>
          <a:stretch/>
        </p:blipFill>
        <p:spPr>
          <a:xfrm>
            <a:off x="2362199" y="50801"/>
            <a:ext cx="8382001" cy="61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7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</a:t>
            </a:r>
            <a:r>
              <a:rPr lang="en-US" sz="2000" dirty="0" smtClean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20224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Terrace Floor Plan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98" t="13116" r="13752" b="14061"/>
          <a:stretch/>
        </p:blipFill>
        <p:spPr>
          <a:xfrm>
            <a:off x="2590738" y="0"/>
            <a:ext cx="9346067" cy="62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8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</a:t>
            </a:r>
            <a:r>
              <a:rPr lang="en-US" sz="2000" dirty="0" smtClean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185762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Terrace Floor –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Beam layout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</a:rPr>
              <a:t>Proposed by IBS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06" t="10346" r="18852" b="9826"/>
          <a:stretch/>
        </p:blipFill>
        <p:spPr>
          <a:xfrm>
            <a:off x="3074861" y="64353"/>
            <a:ext cx="6877708" cy="62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0A346C0-8CAE-4A47-9D35-F500E9F0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92088" y="6396037"/>
            <a:ext cx="376237" cy="288847"/>
          </a:xfrm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EAD00-FDE3-4FA6-8C98-5C26F081065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9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568325" y="6380163"/>
            <a:ext cx="55691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RESIDENCE OF MRS JYOTI &amp; MR. SHEKHAR </a:t>
            </a:r>
            <a:r>
              <a:rPr lang="en-US" sz="2000" dirty="0" smtClean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REDDY  </a:t>
            </a: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|</a:t>
            </a: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29967-2D73-4186-9405-2CE08DE78300}"/>
              </a:ext>
            </a:extLst>
          </p:cNvPr>
          <p:cNvSpPr txBox="1"/>
          <p:nvPr/>
        </p:nvSpPr>
        <p:spPr>
          <a:xfrm>
            <a:off x="192088" y="188913"/>
            <a:ext cx="217303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Terrace Floor –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4C6B70"/>
                </a:solidFill>
                <a:latin typeface="+mj-lt"/>
              </a:rPr>
              <a:t>Beam layout</a:t>
            </a:r>
            <a:r>
              <a:rPr lang="en-US" sz="2000" dirty="0" smtClean="0">
                <a:solidFill>
                  <a:srgbClr val="4C6B70"/>
                </a:solidFill>
              </a:rPr>
              <a:t> VAMA</a:t>
            </a:r>
            <a:endParaRPr lang="en-US" sz="2000" dirty="0">
              <a:solidFill>
                <a:srgbClr val="4C6B7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4C6B7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90" t="8061" b="9644"/>
          <a:stretch/>
        </p:blipFill>
        <p:spPr>
          <a:xfrm>
            <a:off x="2997146" y="66676"/>
            <a:ext cx="8136542" cy="61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164FA67F-CE1C-4979-8F31-ECAF2C7AD20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13831D38-1C48-4FCB-BDD5-F60D6A881B2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609C521B-2D2D-49BC-AB78-0AC4BCD2C9CB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5287DB68-7E28-4990-A027-33A49A97E17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20210917_plans,sections,views</Template>
  <TotalTime>13004</TotalTime>
  <Words>399</Words>
  <Application>Microsoft Office PowerPoint</Application>
  <PresentationFormat>Widescreen</PresentationFormat>
  <Paragraphs>89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Bahnschrift Light SemiCondensed</vt:lpstr>
      <vt:lpstr>Calibri</vt:lpstr>
      <vt:lpstr>Calibri Light</vt:lpstr>
      <vt:lpstr>Segoe UI Semibold</vt:lpstr>
      <vt:lpstr>Tempus Sans ITC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188</cp:revision>
  <cp:lastPrinted>2021-12-30T22:41:09Z</cp:lastPrinted>
  <dcterms:created xsi:type="dcterms:W3CDTF">2021-09-17T07:17:30Z</dcterms:created>
  <dcterms:modified xsi:type="dcterms:W3CDTF">2022-07-04T20:32:09Z</dcterms:modified>
</cp:coreProperties>
</file>